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2"/>
  </p:notesMasterIdLst>
  <p:sldIdLst>
    <p:sldId id="279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85" r:id="rId14"/>
    <p:sldId id="282" r:id="rId15"/>
    <p:sldId id="287" r:id="rId16"/>
    <p:sldId id="283" r:id="rId17"/>
    <p:sldId id="286" r:id="rId18"/>
    <p:sldId id="284" r:id="rId19"/>
    <p:sldId id="277" r:id="rId20"/>
    <p:sldId id="281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CD12B-A38B-4354-BCAD-7A5437A6CE35}" v="68" dt="2025-04-11T11:31:00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18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560" y="168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615F5-9762-4936-9AFC-433619351A9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1E0D-59D0-4828-917C-E2DA108D02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715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9571" name="Segnaposto intestazione 3"/>
          <p:cNvSpPr txBox="1">
            <a:spLocks noGrp="1"/>
          </p:cNvSpPr>
          <p:nvPr/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it-IT" sz="1200">
              <a:latin typeface="Calibri" panose="020F0502020204030204" pitchFamily="34" charset="0"/>
            </a:endParaRPr>
          </a:p>
        </p:txBody>
      </p:sp>
      <p:sp>
        <p:nvSpPr>
          <p:cNvPr id="109572" name="Segnaposto numero diapositiva 4"/>
          <p:cNvSpPr txBox="1">
            <a:spLocks noGrp="1"/>
          </p:cNvSpPr>
          <p:nvPr/>
        </p:nvSpPr>
        <p:spPr bwMode="auto">
          <a:xfrm>
            <a:off x="3884613" y="9429750"/>
            <a:ext cx="297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5FD53433-18A9-45C8-A370-31F7B3019968}" type="slidenum">
              <a:rPr lang="de-DE" altLang="it-IT" sz="1200">
                <a:latin typeface="Calibri" panose="020F0502020204030204" pitchFamily="34" charset="0"/>
              </a:rPr>
              <a:pPr algn="r" eaLnBrk="1" hangingPunct="1"/>
              <a:t>2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7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36195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36196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D276CD-36C1-4B13-AA68-E89433CEFDC4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11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83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50531" name="Segnaposto intestazione 3"/>
          <p:cNvSpPr txBox="1">
            <a:spLocks noGrp="1"/>
          </p:cNvSpPr>
          <p:nvPr/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it-IT" sz="1200">
              <a:latin typeface="Calibri" panose="020F0502020204030204" pitchFamily="34" charset="0"/>
            </a:endParaRPr>
          </a:p>
        </p:txBody>
      </p:sp>
      <p:sp>
        <p:nvSpPr>
          <p:cNvPr id="150532" name="Segnaposto numero diapositiva 4"/>
          <p:cNvSpPr txBox="1">
            <a:spLocks noGrp="1"/>
          </p:cNvSpPr>
          <p:nvPr/>
        </p:nvSpPr>
        <p:spPr bwMode="auto">
          <a:xfrm>
            <a:off x="3884613" y="9429750"/>
            <a:ext cx="297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DCF4684E-7ABC-4E62-B8EE-4BB00B15E161}" type="slidenum">
              <a:rPr lang="de-DE" altLang="it-IT" sz="1200">
                <a:latin typeface="Calibri" panose="020F0502020204030204" pitchFamily="34" charset="0"/>
              </a:rPr>
              <a:pPr algn="r" eaLnBrk="1" hangingPunct="1"/>
              <a:t>19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7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11619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11620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4D01A1E-B215-4A7B-A237-95CD9ABB36CD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3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5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1366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DBE418E-3A4F-47A0-81CE-153FC1A5117C}" type="slidenum">
              <a:rPr lang="it-IT" altLang="it-IT" sz="1200">
                <a:latin typeface="Calibri" panose="020F0502020204030204" pitchFamily="34" charset="0"/>
              </a:rPr>
              <a:pPr eaLnBrk="1" hangingPunct="1"/>
              <a:t>4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15715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15716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3E562C7-35E7-48E1-BD6B-EBD89EC9A384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5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4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19811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19812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D9F90BB-6D45-482F-A797-DEBEDEF801BA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6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4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23907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23908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572F447-3C64-4892-A612-F1D64EC09AB8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7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3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25955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25956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EE33126-BDA7-413D-BECD-7F8BC932E834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8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2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28003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28004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9636F25-7B76-4D71-A127-392A8DF9EDF0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9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43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32099" name="Segnaposto intestazione 3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200"/>
          </a:p>
        </p:txBody>
      </p:sp>
      <p:sp>
        <p:nvSpPr>
          <p:cNvPr id="132100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50AEF82-3A2F-4001-90CC-054169EBEBD1}" type="slidenum">
              <a:rPr lang="de-DE" altLang="it-IT" sz="1200">
                <a:latin typeface="Calibri" panose="020F0502020204030204" pitchFamily="34" charset="0"/>
              </a:rPr>
              <a:pPr eaLnBrk="1" hangingPunct="1"/>
              <a:t>10</a:t>
            </a:fld>
            <a:endParaRPr lang="de-DE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8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8292-7A5A-44EB-ADEC-AA767D00200F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31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245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7159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20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99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919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6208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1526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0681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EACD-722F-4835-8C36-350D1156C46F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8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388" y="1412875"/>
            <a:ext cx="4318794" cy="82391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388" y="2236787"/>
            <a:ext cx="4318794" cy="368458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549" y="1412875"/>
            <a:ext cx="4340063" cy="82391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4549" y="2236787"/>
            <a:ext cx="4340063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DA4A2BA0-4D58-48A1-829D-5B7E701C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" y="80962"/>
            <a:ext cx="8785225" cy="126047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3642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081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9D4D-0BFC-4907-B876-8D0F29D25B8B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2540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455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391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FF06-CDBB-4575-A3CF-D3C40F356B44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38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3BA-8BFA-4D1F-A6AD-B650E27402E6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29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702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358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9D66BB5-FA43-4133-A57F-33DEFA0D4249}" type="datetimeFigureOut">
              <a:rPr lang="en-US" smtClean="0"/>
              <a:t>5/7/25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A2804A-8AB7-4695-84A1-2CB5900F6ED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906AC78-D78D-50C6-758D-F6C589085834}"/>
              </a:ext>
            </a:extLst>
          </p:cNvPr>
          <p:cNvSpPr/>
          <p:nvPr userDrawn="1"/>
        </p:nvSpPr>
        <p:spPr>
          <a:xfrm>
            <a:off x="0" y="80962"/>
            <a:ext cx="9144000" cy="1252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61575AF-2D4C-EB5C-765F-A4CE7F257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069" b="43422"/>
          <a:stretch/>
        </p:blipFill>
        <p:spPr>
          <a:xfrm>
            <a:off x="-1" y="80962"/>
            <a:ext cx="1904205" cy="1260475"/>
          </a:xfrm>
          <a:prstGeom prst="rect">
            <a:avLst/>
          </a:prstGeom>
          <a:ln>
            <a:noFill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3C7DAB1-C591-F404-6BFE-9F145187DE64}"/>
              </a:ext>
            </a:extLst>
          </p:cNvPr>
          <p:cNvSpPr/>
          <p:nvPr userDrawn="1"/>
        </p:nvSpPr>
        <p:spPr>
          <a:xfrm>
            <a:off x="0" y="6489038"/>
            <a:ext cx="9144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6F8B42B-C38B-69D1-1E52-9DBF6C933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6"/>
          <a:stretch/>
        </p:blipFill>
        <p:spPr>
          <a:xfrm>
            <a:off x="8152716" y="6022313"/>
            <a:ext cx="974610" cy="7547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249ADD1-5136-9D71-CB6D-B75A6C9C6D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6597051"/>
            <a:ext cx="7707312" cy="12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665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1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890" userDrawn="1">
          <p15:clr>
            <a:srgbClr val="F26B43"/>
          </p15:clr>
        </p15:guide>
        <p15:guide id="4" pos="56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ctrTitle"/>
          </p:nvPr>
        </p:nvSpPr>
        <p:spPr>
          <a:xfrm>
            <a:off x="486888" y="1300786"/>
            <a:ext cx="8526483" cy="2509213"/>
          </a:xfrm>
        </p:spPr>
        <p:txBody>
          <a:bodyPr>
            <a:normAutofit/>
          </a:bodyPr>
          <a:lstStyle/>
          <a:p>
            <a:r>
              <a:rPr lang="it-IT" dirty="0" err="1"/>
              <a:t>Tossicita</a:t>
            </a:r>
            <a:r>
              <a:rPr lang="it-IT" dirty="0"/>
              <a:t>̀ cutanea </a:t>
            </a:r>
            <a:br>
              <a:rPr lang="it-IT" dirty="0"/>
            </a:br>
            <a:r>
              <a:rPr lang="it-IT" dirty="0"/>
              <a:t>DA </a:t>
            </a:r>
            <a:br>
              <a:rPr lang="it-IT" dirty="0"/>
            </a:br>
            <a:r>
              <a:rPr lang="it-IT" dirty="0"/>
              <a:t>ANTI EGFR + RT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45029" y="4051740"/>
            <a:ext cx="5410200" cy="122981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Dott.ssa Aurora Mirabile</a:t>
            </a:r>
          </a:p>
          <a:p>
            <a:pPr algn="ctr"/>
            <a:r>
              <a:rPr lang="it-IT" sz="1600" b="1" dirty="0">
                <a:solidFill>
                  <a:schemeClr val="tx1"/>
                </a:solidFill>
              </a:rPr>
              <a:t>Oncologo Referente tumori Testa e collo</a:t>
            </a:r>
          </a:p>
          <a:p>
            <a:pPr algn="ctr"/>
            <a:r>
              <a:rPr lang="it-IT" sz="1600" b="1" dirty="0">
                <a:solidFill>
                  <a:schemeClr val="tx1"/>
                </a:solidFill>
              </a:rPr>
              <a:t>UO. Di Otorinolaringoiatria</a:t>
            </a:r>
          </a:p>
          <a:p>
            <a:pPr algn="ctr"/>
            <a:r>
              <a:rPr lang="it-IT" sz="1600" b="1" dirty="0">
                <a:solidFill>
                  <a:schemeClr val="tx1"/>
                </a:solidFill>
              </a:rPr>
              <a:t>IRCCS Ospedale San Raffaele, Milano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4E4A5DB-6377-371A-AD06-AC58581BBF31}"/>
              </a:ext>
            </a:extLst>
          </p:cNvPr>
          <p:cNvSpPr/>
          <p:nvPr/>
        </p:nvSpPr>
        <p:spPr>
          <a:xfrm>
            <a:off x="1" y="6493266"/>
            <a:ext cx="9144000" cy="3647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91AA246C-6003-2760-C6BA-AF45074F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" y="5654361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3416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5"/>
          <p:cNvSpPr>
            <a:spLocks noGrp="1"/>
          </p:cNvSpPr>
          <p:nvPr>
            <p:ph type="title"/>
          </p:nvPr>
        </p:nvSpPr>
        <p:spPr>
          <a:xfrm>
            <a:off x="452624" y="0"/>
            <a:ext cx="8229600" cy="11430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b="1" dirty="0">
                <a:latin typeface="Calibri" charset="0"/>
                <a:ea typeface="ＭＳ Ｐゴシック" charset="0"/>
              </a:rPr>
              <a:t>Rash cutaneo - G4 (NCI CTCAE v 3.0)</a:t>
            </a:r>
          </a:p>
        </p:txBody>
      </p:sp>
      <p:grpSp>
        <p:nvGrpSpPr>
          <p:cNvPr id="131074" name="Gruppo 7"/>
          <p:cNvGrpSpPr>
            <a:grpSpLocks/>
          </p:cNvGrpSpPr>
          <p:nvPr/>
        </p:nvGrpSpPr>
        <p:grpSpPr bwMode="auto">
          <a:xfrm>
            <a:off x="205060" y="1143001"/>
            <a:ext cx="4867275" cy="2520950"/>
            <a:chOff x="714379" y="1785938"/>
            <a:chExt cx="4866890" cy="2520000"/>
          </a:xfrm>
        </p:grpSpPr>
        <p:pic>
          <p:nvPicPr>
            <p:cNvPr id="131078" name="Picture 4" descr="IMG_01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3" r="9378"/>
            <a:stretch>
              <a:fillRect/>
            </a:stretch>
          </p:blipFill>
          <p:spPr bwMode="auto">
            <a:xfrm>
              <a:off x="3143248" y="1785938"/>
              <a:ext cx="2438021" cy="252000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1079" name="Gruppo 6"/>
            <p:cNvGrpSpPr>
              <a:grpSpLocks/>
            </p:cNvGrpSpPr>
            <p:nvPr/>
          </p:nvGrpSpPr>
          <p:grpSpPr bwMode="auto">
            <a:xfrm>
              <a:off x="714379" y="1785938"/>
              <a:ext cx="1595376" cy="2520000"/>
              <a:chOff x="714379" y="1785938"/>
              <a:chExt cx="1595376" cy="2520000"/>
            </a:xfrm>
          </p:grpSpPr>
          <p:pic>
            <p:nvPicPr>
              <p:cNvPr id="131080" name="Picture 8" descr="DAMBROSI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11" r="19412"/>
              <a:stretch>
                <a:fillRect/>
              </a:stretch>
            </p:blipFill>
            <p:spPr bwMode="auto">
              <a:xfrm>
                <a:off x="714380" y="1785938"/>
                <a:ext cx="1595375" cy="2520000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1081" name="CasellaDiTesto 9"/>
              <p:cNvSpPr txBox="1">
                <a:spLocks noChangeArrowheads="1"/>
              </p:cNvSpPr>
              <p:nvPr/>
            </p:nvSpPr>
            <p:spPr bwMode="auto">
              <a:xfrm>
                <a:off x="714379" y="2571750"/>
                <a:ext cx="1594800" cy="3698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 sz="180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9947" name="Text Box 27"/>
          <p:cNvSpPr txBox="1">
            <a:spLocks noChangeArrowheads="1"/>
          </p:cNvSpPr>
          <p:nvPr/>
        </p:nvSpPr>
        <p:spPr bwMode="auto">
          <a:xfrm>
            <a:off x="5072335" y="1263740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>
                <a:solidFill>
                  <a:srgbClr val="006AB3"/>
                </a:solidFill>
                <a:latin typeface="Calibri" charset="0"/>
                <a:cs typeface="Tahoma" charset="0"/>
              </a:rPr>
              <a:t>C.Pinto et al, Management of skin toxicity associated with cetuximab treatment in combination with chemotherapy or radiotherapy. The oncologist, In press</a:t>
            </a:r>
          </a:p>
        </p:txBody>
      </p:sp>
      <p:sp>
        <p:nvSpPr>
          <p:cNvPr id="11" name="Shape 136"/>
          <p:cNvSpPr/>
          <p:nvPr/>
        </p:nvSpPr>
        <p:spPr>
          <a:xfrm>
            <a:off x="0" y="1091044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2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459416"/>
              </p:ext>
            </p:extLst>
          </p:nvPr>
        </p:nvGraphicFramePr>
        <p:xfrm>
          <a:off x="364697" y="3836643"/>
          <a:ext cx="6977062" cy="2352675"/>
        </p:xfrm>
        <a:graphic>
          <a:graphicData uri="http://schemas.openxmlformats.org/drawingml/2006/table">
            <a:tbl>
              <a:tblPr/>
              <a:tblGrid>
                <a:gridCol w="126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Sintomi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Rash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generalizzato; sintomi gravi che richiedono un trattamento urgente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Riduzione </a:t>
                      </a:r>
                      <a:b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 interruzione dose cetuximab</a:t>
                      </a:r>
                    </a:p>
                  </a:txBody>
                  <a:tcPr marT="108035" marB="1080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Interrompere immediatamente e definitivamente</a:t>
                      </a:r>
                    </a:p>
                  </a:txBody>
                  <a:tcPr marT="108035" marB="1080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Trattamento topico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108035" marB="1080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Antibiotici: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clindamicina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1% gel; eritromicina 3% crema/gel;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metronidazolo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0,75-1% crema/gel</a:t>
                      </a:r>
                      <a:r>
                        <a:rPr kumimoji="0" 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;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per 2 volte al giorno fino a regressione a grado 1 </a:t>
                      </a:r>
                      <a:r>
                        <a:rPr kumimoji="0" 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(evitare prodotti a base di </a:t>
                      </a:r>
                      <a:r>
                        <a:rPr kumimoji="0" lang="it-IT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benzoilperossido</a:t>
                      </a:r>
                      <a:r>
                        <a:rPr kumimoji="0" 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Manifestazioni del cuoio capelluto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: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eritromicina 2% lozione</a:t>
                      </a:r>
                      <a:endParaRPr kumimoji="0" lang="it-IT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108035" marB="1080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EE6A5E70-61AE-AB66-3856-A9A4813BCD70}"/>
              </a:ext>
            </a:extLst>
          </p:cNvPr>
          <p:cNvSpPr/>
          <p:nvPr/>
        </p:nvSpPr>
        <p:spPr>
          <a:xfrm>
            <a:off x="0" y="6485099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9713870D-6E96-D1B1-CCAF-B36FA5AAE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029" y="5648632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18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-5" y="192770"/>
            <a:ext cx="91440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sz="3600" b="1" dirty="0">
                <a:latin typeface="Calibri" charset="0"/>
                <a:ea typeface="ＭＳ Ｐゴシック" charset="0"/>
              </a:rPr>
              <a:t>Trattamento del rash cutaneo</a:t>
            </a:r>
            <a:r>
              <a:rPr lang="it-IT" sz="3600" b="1" dirty="0">
                <a:latin typeface="Calibri" charset="0"/>
                <a:ea typeface="ＭＳ Ｐゴシック" charset="0"/>
              </a:rPr>
              <a:t> G4</a:t>
            </a:r>
            <a:endParaRPr sz="3600" b="1" dirty="0">
              <a:latin typeface="Calibri" charset="0"/>
              <a:ea typeface="ＭＳ Ｐゴシック" charset="0"/>
            </a:endParaRPr>
          </a:p>
        </p:txBody>
      </p:sp>
      <p:graphicFrame>
        <p:nvGraphicFramePr>
          <p:cNvPr id="42007" name="Group 23"/>
          <p:cNvGraphicFramePr>
            <a:graphicFrameLocks noGrp="1"/>
          </p:cNvGraphicFramePr>
          <p:nvPr/>
        </p:nvGraphicFramePr>
        <p:xfrm>
          <a:off x="1084263" y="2114550"/>
          <a:ext cx="6977062" cy="1821058"/>
        </p:xfrm>
        <a:graphic>
          <a:graphicData uri="http://schemas.openxmlformats.org/drawingml/2006/table">
            <a:tbl>
              <a:tblPr/>
              <a:tblGrid>
                <a:gridCol w="126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Trattamento sistemico</a:t>
                      </a:r>
                    </a:p>
                  </a:txBody>
                  <a:tcPr marT="107889" marB="1078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Retinoidi os: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isotretinoina 0,3-0,5 mg pro Kg</a:t>
                      </a:r>
                      <a:endParaRPr kumimoji="0" lang="it-IT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Corticosteroidi ev: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metilprednisolone; desametasone</a:t>
                      </a:r>
                      <a:endParaRPr kumimoji="0" lang="it-IT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Antistaminici im/ev: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clorfenamina</a:t>
                      </a:r>
                      <a:r>
                        <a:rPr kumimoji="0" lang="it-IT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Antibiotici ev: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amoxicillina/acido clavulanico; gentamicina</a:t>
                      </a:r>
                      <a:endParaRPr kumimoji="0" lang="it-IT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Idratazione ev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Ospedalizzazione</a:t>
                      </a:r>
                    </a:p>
                  </a:txBody>
                  <a:tcPr marT="107889" marB="1078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000" name="Text Box 27"/>
          <p:cNvSpPr txBox="1">
            <a:spLocks noChangeArrowheads="1"/>
          </p:cNvSpPr>
          <p:nvPr/>
        </p:nvSpPr>
        <p:spPr bwMode="auto">
          <a:xfrm>
            <a:off x="4571995" y="5762275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>
                <a:solidFill>
                  <a:srgbClr val="006AB3"/>
                </a:solidFill>
                <a:latin typeface="Calibri" charset="0"/>
                <a:cs typeface="Tahoma" charset="0"/>
              </a:rPr>
              <a:t>C.Pinto et al, Management of skin toxicity associated with cetuximab treatment in combination with chemotherapy or radiotherapy. The oncologist, In press</a:t>
            </a:r>
          </a:p>
        </p:txBody>
      </p:sp>
      <p:sp>
        <p:nvSpPr>
          <p:cNvPr id="7" name="Shape 136"/>
          <p:cNvSpPr/>
          <p:nvPr/>
        </p:nvSpPr>
        <p:spPr>
          <a:xfrm>
            <a:off x="-5" y="1823962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7A7E9DF-20F4-B992-2ECB-5FD10C14280A}"/>
              </a:ext>
            </a:extLst>
          </p:cNvPr>
          <p:cNvSpPr/>
          <p:nvPr/>
        </p:nvSpPr>
        <p:spPr>
          <a:xfrm>
            <a:off x="0" y="6485099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0491CC80-76B2-AC0C-E3C6-40129B43D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" y="5648632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1287"/>
            <a:ext cx="9080500" cy="73248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Radiodermiti: gestione adeguata</a:t>
            </a:r>
          </a:p>
        </p:txBody>
      </p:sp>
      <p:sp>
        <p:nvSpPr>
          <p:cNvPr id="4" name="Shape 136"/>
          <p:cNvSpPr/>
          <p:nvPr/>
        </p:nvSpPr>
        <p:spPr>
          <a:xfrm>
            <a:off x="0" y="1090985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999821"/>
            <a:ext cx="3886200" cy="1447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345072"/>
            <a:ext cx="3822700" cy="1511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36" y="4961721"/>
            <a:ext cx="4696418" cy="14859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037162"/>
            <a:ext cx="3822700" cy="1549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36" y="3024384"/>
            <a:ext cx="4696418" cy="1549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36" y="1345072"/>
            <a:ext cx="4696418" cy="151130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69830" y="3066099"/>
            <a:ext cx="1750423" cy="27699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Avvio cerott</a:t>
            </a:r>
            <a:r>
              <a:rPr lang="it-IT" sz="1200" dirty="0"/>
              <a:t>o </a:t>
            </a:r>
            <a:r>
              <a:rPr lang="it-IT" sz="1200" dirty="0" err="1"/>
              <a:t>Idrocolloide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44700" y="3066099"/>
            <a:ext cx="1750423" cy="27699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1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Avvio cerott</a:t>
            </a:r>
            <a:r>
              <a:rPr lang="it-IT" sz="1200" dirty="0"/>
              <a:t>o </a:t>
            </a:r>
            <a:r>
              <a:rPr lang="it-IT" sz="1200" dirty="0" err="1"/>
              <a:t>Idrocolloide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F0F61B9-7C75-DD4C-5575-D462042A75C2}"/>
              </a:ext>
            </a:extLst>
          </p:cNvPr>
          <p:cNvSpPr/>
          <p:nvPr/>
        </p:nvSpPr>
        <p:spPr>
          <a:xfrm>
            <a:off x="101600" y="6485099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0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arne, persona, interno, pelle&#10;&#10;Il contenuto generato dall'IA potrebbe non essere corretto.">
            <a:extLst>
              <a:ext uri="{FF2B5EF4-FFF2-40B4-BE49-F238E27FC236}">
                <a16:creationId xmlns:a16="http://schemas.microsoft.com/office/drawing/2014/main" id="{4087BD91-A881-FA3F-B293-84B6D49E6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822"/>
            <a:ext cx="4538925" cy="4373270"/>
          </a:xfrm>
          <a:prstGeom prst="rect">
            <a:avLst/>
          </a:prstGeom>
        </p:spPr>
      </p:pic>
      <p:pic>
        <p:nvPicPr>
          <p:cNvPr id="9" name="Immagine 8" descr="Immagine che contiene persona, Carne, pelle, Viso umano&#10;&#10;Il contenuto generato dall'IA potrebbe non essere corretto.">
            <a:extLst>
              <a:ext uri="{FF2B5EF4-FFF2-40B4-BE49-F238E27FC236}">
                <a16:creationId xmlns:a16="http://schemas.microsoft.com/office/drawing/2014/main" id="{F6DCD1CA-49DB-9AFF-0AC2-CEE6A0A1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1" y="1376898"/>
            <a:ext cx="4149969" cy="445205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0551B013-F036-C83E-C6AC-49E55683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99" y="-106793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Radiodermiti: gestione scorretta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2F651B-8C31-2844-8D51-BEFCBE660274}"/>
              </a:ext>
            </a:extLst>
          </p:cNvPr>
          <p:cNvSpPr txBox="1"/>
          <p:nvPr/>
        </p:nvSpPr>
        <p:spPr>
          <a:xfrm>
            <a:off x="375138" y="5838092"/>
            <a:ext cx="377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Ossido di zinco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8EE7613-2D41-B7E0-0D9B-0E1325C64EDE}"/>
              </a:ext>
            </a:extLst>
          </p:cNvPr>
          <p:cNvSpPr/>
          <p:nvPr/>
        </p:nvSpPr>
        <p:spPr>
          <a:xfrm>
            <a:off x="-35965" y="6484424"/>
            <a:ext cx="9179965" cy="3735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3A3A42F-5266-2FF2-CADA-3E25BCB82D42}"/>
              </a:ext>
            </a:extLst>
          </p:cNvPr>
          <p:cNvSpPr/>
          <p:nvPr/>
        </p:nvSpPr>
        <p:spPr>
          <a:xfrm>
            <a:off x="5382986" y="1376898"/>
            <a:ext cx="2044557" cy="39041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CA3E4688-42AA-EC52-2523-E5A7BE6D2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53" y="5648632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7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Carne, pelle, persona&#10;&#10;Il contenuto generato dall'IA potrebbe non essere corretto.">
            <a:extLst>
              <a:ext uri="{FF2B5EF4-FFF2-40B4-BE49-F238E27FC236}">
                <a16:creationId xmlns:a16="http://schemas.microsoft.com/office/drawing/2014/main" id="{3E7B2EDD-C319-99D1-80B0-708D19CD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75"/>
            <a:ext cx="2397964" cy="3510817"/>
          </a:xfrm>
          <a:prstGeom prst="rect">
            <a:avLst/>
          </a:prstGeom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44392AD0-A98C-985C-AB45-48A317FF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Radiodermiti: gestione scorretta</a:t>
            </a:r>
          </a:p>
        </p:txBody>
      </p:sp>
      <p:pic>
        <p:nvPicPr>
          <p:cNvPr id="15" name="Segnaposto contenuto 14" descr="Immagine che contiene Carne, persona, sangue, lesione&#10;&#10;Il contenuto generato dall'IA potrebbe non essere corretto.">
            <a:extLst>
              <a:ext uri="{FF2B5EF4-FFF2-40B4-BE49-F238E27FC236}">
                <a16:creationId xmlns:a16="http://schemas.microsoft.com/office/drawing/2014/main" id="{54E77AF2-6410-3310-3BC3-DE5766EE2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0260" y="2493566"/>
            <a:ext cx="4940300" cy="2778918"/>
          </a:xfrm>
        </p:spPr>
      </p:pic>
      <p:pic>
        <p:nvPicPr>
          <p:cNvPr id="17" name="Immagine 16" descr="Immagine che contiene Carne, sangue, Grasso animale, persona&#10;&#10;Il contenuto generato dall'IA potrebbe non essere corretto.">
            <a:extLst>
              <a:ext uri="{FF2B5EF4-FFF2-40B4-BE49-F238E27FC236}">
                <a16:creationId xmlns:a16="http://schemas.microsoft.com/office/drawing/2014/main" id="{3D579D2B-34DA-5856-994D-43DCE339A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8711" y="1847022"/>
            <a:ext cx="4390046" cy="352175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F83AD5-2990-E6E3-D5B9-A34F7A695D82}"/>
              </a:ext>
            </a:extLst>
          </p:cNvPr>
          <p:cNvSpPr txBox="1"/>
          <p:nvPr/>
        </p:nvSpPr>
        <p:spPr>
          <a:xfrm>
            <a:off x="375138" y="5205046"/>
            <a:ext cx="1781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Ossido di zinco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7EC78A4-3BF6-BBD4-3246-BB17937AC386}"/>
              </a:ext>
            </a:extLst>
          </p:cNvPr>
          <p:cNvSpPr/>
          <p:nvPr/>
        </p:nvSpPr>
        <p:spPr>
          <a:xfrm>
            <a:off x="-17983" y="6467574"/>
            <a:ext cx="9179965" cy="3339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335970B3-9D51-28B7-D706-43EF655AE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653" y="5803324"/>
            <a:ext cx="1011062" cy="6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3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A4396B43-9827-3E6E-3EFB-498DA557F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108320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Radiodermiti: gestione scorretta</a:t>
            </a:r>
          </a:p>
        </p:txBody>
      </p:sp>
      <p:pic>
        <p:nvPicPr>
          <p:cNvPr id="4" name="Segnaposto contenuto 3" descr="Immagine che contiene Viso umano, persona, vestiti, muro&#10;&#10;Il contenuto generato dall'IA potrebbe non essere corretto.">
            <a:extLst>
              <a:ext uri="{FF2B5EF4-FFF2-40B4-BE49-F238E27FC236}">
                <a16:creationId xmlns:a16="http://schemas.microsoft.com/office/drawing/2014/main" id="{C556BE5E-8C71-85BD-D58B-7C720B692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" y="1439172"/>
            <a:ext cx="2969418" cy="4987925"/>
          </a:xfrm>
          <a:prstGeom prst="rect">
            <a:avLst/>
          </a:prstGeom>
        </p:spPr>
      </p:pic>
      <p:pic>
        <p:nvPicPr>
          <p:cNvPr id="5" name="Immagine 4" descr="Immagine che contiene persona, Viso umano, interno, vestiti&#10;&#10;Il contenuto generato dall'IA potrebbe non essere corretto.">
            <a:extLst>
              <a:ext uri="{FF2B5EF4-FFF2-40B4-BE49-F238E27FC236}">
                <a16:creationId xmlns:a16="http://schemas.microsoft.com/office/drawing/2014/main" id="{DB8DC213-E8D3-2990-5574-57623E64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26" y="1358417"/>
            <a:ext cx="3300895" cy="51970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CE5561-3574-91CE-6716-28DBDE15D14B}"/>
              </a:ext>
            </a:extLst>
          </p:cNvPr>
          <p:cNvSpPr txBox="1"/>
          <p:nvPr/>
        </p:nvSpPr>
        <p:spPr>
          <a:xfrm>
            <a:off x="7008743" y="2952750"/>
            <a:ext cx="1965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Cerotto </a:t>
            </a:r>
          </a:p>
          <a:p>
            <a:pPr algn="ctr"/>
            <a:r>
              <a:rPr lang="it-IT" sz="2800" b="1" dirty="0"/>
              <a:t>di </a:t>
            </a:r>
            <a:r>
              <a:rPr lang="it-IT" sz="2800" b="1" dirty="0" err="1"/>
              <a:t>Idrocolloide</a:t>
            </a:r>
            <a:endParaRPr lang="it-IT" sz="2800" b="1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9900E29-E719-59B4-D064-A8EE43364751}"/>
              </a:ext>
            </a:extLst>
          </p:cNvPr>
          <p:cNvSpPr/>
          <p:nvPr/>
        </p:nvSpPr>
        <p:spPr>
          <a:xfrm>
            <a:off x="0" y="6427588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88946F8-11AB-F5A8-0AEC-3FE43BDA5BBD}"/>
              </a:ext>
            </a:extLst>
          </p:cNvPr>
          <p:cNvSpPr/>
          <p:nvPr/>
        </p:nvSpPr>
        <p:spPr>
          <a:xfrm>
            <a:off x="474755" y="2610790"/>
            <a:ext cx="2044557" cy="52325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F1B97DA-3BE7-0EB8-1668-116B1055D8FA}"/>
              </a:ext>
            </a:extLst>
          </p:cNvPr>
          <p:cNvSpPr/>
          <p:nvPr/>
        </p:nvSpPr>
        <p:spPr>
          <a:xfrm>
            <a:off x="4158894" y="2952363"/>
            <a:ext cx="2044557" cy="52655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34B94986-48F6-76A6-6773-1C74EE5E0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631" y="5587400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9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arne, persona&#10;&#10;Il contenuto generato dall'IA potrebbe non essere corretto.">
            <a:extLst>
              <a:ext uri="{FF2B5EF4-FFF2-40B4-BE49-F238E27FC236}">
                <a16:creationId xmlns:a16="http://schemas.microsoft.com/office/drawing/2014/main" id="{C80A4A95-A4F2-B4CD-B2DB-A64CEDFC5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254286"/>
            <a:ext cx="5551714" cy="4583959"/>
          </a:xfrm>
          <a:prstGeom prst="rect">
            <a:avLst/>
          </a:prstGeom>
        </p:spPr>
      </p:pic>
      <p:pic>
        <p:nvPicPr>
          <p:cNvPr id="9" name="Immagine 8" descr="Immagine che contiene pelle, Carne, persona, primo piano&#10;&#10;Il contenuto generato dall'IA potrebbe non essere corretto.">
            <a:extLst>
              <a:ext uri="{FF2B5EF4-FFF2-40B4-BE49-F238E27FC236}">
                <a16:creationId xmlns:a16="http://schemas.microsoft.com/office/drawing/2014/main" id="{D133AC54-4859-C00B-3C3A-A85933615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7042" y="1935497"/>
            <a:ext cx="4496808" cy="330869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7C2FBB-C17F-5F68-AC22-51F2F460C8F6}"/>
              </a:ext>
            </a:extLst>
          </p:cNvPr>
          <p:cNvSpPr txBox="1"/>
          <p:nvPr/>
        </p:nvSpPr>
        <p:spPr>
          <a:xfrm>
            <a:off x="1383323" y="5963078"/>
            <a:ext cx="202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7 giorni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BE987E6A-6B3E-1FEA-CE0B-0A9493FF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12" y="221664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Radiodermiti: gestione scorretta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4A2DDF2-1E8A-6FA5-E8C3-A35BBBC5A7A7}"/>
              </a:ext>
            </a:extLst>
          </p:cNvPr>
          <p:cNvSpPr/>
          <p:nvPr/>
        </p:nvSpPr>
        <p:spPr>
          <a:xfrm>
            <a:off x="0" y="6485099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D2F9E388-EE1A-3120-271D-C1EB3E65C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096" y="5827888"/>
            <a:ext cx="948039" cy="6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48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arne, pelle, persona, interno&#10;&#10;Il contenuto generato dall'IA potrebbe non essere corretto.">
            <a:extLst>
              <a:ext uri="{FF2B5EF4-FFF2-40B4-BE49-F238E27FC236}">
                <a16:creationId xmlns:a16="http://schemas.microsoft.com/office/drawing/2014/main" id="{931097BE-AE7C-9922-14D7-A75BA674A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75"/>
            <a:ext cx="4678878" cy="3636963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CE3D0943-F48A-164F-608D-3F0F51B5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29" y="-77517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Radiodermiti: gestione scorretta</a:t>
            </a:r>
          </a:p>
        </p:txBody>
      </p:sp>
      <p:pic>
        <p:nvPicPr>
          <p:cNvPr id="9" name="Segnaposto contenuto 8" descr="Immagine che contiene Carne, pelle, persona, interno&#10;&#10;Il contenuto generato dall'IA potrebbe non essere corretto.">
            <a:extLst>
              <a:ext uri="{FF2B5EF4-FFF2-40B4-BE49-F238E27FC236}">
                <a16:creationId xmlns:a16="http://schemas.microsoft.com/office/drawing/2014/main" id="{F4BCF46A-F64A-58AD-B5E0-4ABC6ADEF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2" y="1412875"/>
            <a:ext cx="4194007" cy="363696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137155-7C80-D78F-8A21-71CE00E4604D}"/>
              </a:ext>
            </a:extLst>
          </p:cNvPr>
          <p:cNvSpPr txBox="1"/>
          <p:nvPr/>
        </p:nvSpPr>
        <p:spPr>
          <a:xfrm>
            <a:off x="3305907" y="5768851"/>
            <a:ext cx="2532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14 giorni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00B606-0BB5-3072-12E7-8F1269E283FC}"/>
              </a:ext>
            </a:extLst>
          </p:cNvPr>
          <p:cNvSpPr/>
          <p:nvPr/>
        </p:nvSpPr>
        <p:spPr>
          <a:xfrm>
            <a:off x="0" y="6485099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E04ED605-7F9E-D571-CF09-DDC54F7F7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53" y="5642903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68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persona, pelle, mascella, guancia&#10;&#10;Il contenuto generato dall'IA potrebbe non essere corretto.">
            <a:extLst>
              <a:ext uri="{FF2B5EF4-FFF2-40B4-BE49-F238E27FC236}">
                <a16:creationId xmlns:a16="http://schemas.microsoft.com/office/drawing/2014/main" id="{21E6A15B-F4DB-EE34-9B6C-F779E52EF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5939" y="1767560"/>
            <a:ext cx="4424118" cy="3857625"/>
          </a:xfrm>
          <a:prstGeom prst="rect">
            <a:avLst/>
          </a:prstGeom>
        </p:spPr>
      </p:pic>
      <p:pic>
        <p:nvPicPr>
          <p:cNvPr id="21" name="Segnaposto contenuto 3" descr="Immagine che contiene pelle, Carne, collo, persona&#10;&#10;Il contenuto generato dall'IA potrebbe non essere corretto.">
            <a:extLst>
              <a:ext uri="{FF2B5EF4-FFF2-40B4-BE49-F238E27FC236}">
                <a16:creationId xmlns:a16="http://schemas.microsoft.com/office/drawing/2014/main" id="{5814A365-8B75-1850-DF1A-B0DDDF14D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1484313"/>
            <a:ext cx="4025429" cy="442411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310A189-36B2-BA8B-3027-C3B63B1DE15D}"/>
              </a:ext>
            </a:extLst>
          </p:cNvPr>
          <p:cNvSpPr txBox="1"/>
          <p:nvPr/>
        </p:nvSpPr>
        <p:spPr>
          <a:xfrm>
            <a:off x="2860431" y="5908431"/>
            <a:ext cx="3235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21 giorni</a:t>
            </a: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8294FA63-048B-0522-D170-769D2FC4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46" y="0"/>
            <a:ext cx="7773338" cy="159617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Radiodermiti: gestione scorretta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16DC203-6E1D-0A8D-4880-73CB1C2C0CD6}"/>
              </a:ext>
            </a:extLst>
          </p:cNvPr>
          <p:cNvSpPr/>
          <p:nvPr/>
        </p:nvSpPr>
        <p:spPr>
          <a:xfrm>
            <a:off x="0" y="6493206"/>
            <a:ext cx="9179965" cy="364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52AA6055-F7EA-3E35-6503-621476B0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246" y="5906451"/>
            <a:ext cx="821994" cy="5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15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79" name="Group 527"/>
          <p:cNvGraphicFramePr>
            <a:graphicFrameLocks noGrp="1"/>
          </p:cNvGraphicFramePr>
          <p:nvPr/>
        </p:nvGraphicFramePr>
        <p:xfrm>
          <a:off x="512763" y="1830388"/>
          <a:ext cx="8307387" cy="3933833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5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5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Grado 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Grado 2-3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Grado 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Grado 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Radioterapia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Continuare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Continuare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Continuare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Interrompere e rivedere piano di  cura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Cetuximab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Continuare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Continuare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Ridurre la dose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Interrompere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Igiene con detergenti delicati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 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Mantenere la zona irradiata pulita incluso se ulcerata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Valutazione multispecialistica (Radioterapista, Oncologo, Dermatologo, Infermiere) con utilizzo di terapia sistemica su base empirica o da antibiogramma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Utilizzare prodotti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emollienti-idratanti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Si, sulle parti non  abrase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Si, sulle parti non  abrase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Fisiologica </a:t>
                      </a: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Si, sulle parti  abrase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Si, sulle parti  abrase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Poliuretani con safetac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Utile in caso di essudati crostosi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1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Idrogel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Utilizzare  su  xerosi  come lenitivo e  su  essudato crostoso per  debridement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Su  essudato crostoso per    debridement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Idrocolloidi, idrofibre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Si, se ultrasottili si possono lasciare in corso di RT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Antibiotici per uso topico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Non  si  dovrebbero usare profilatticamente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Se possibile, su  zona pulita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2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Antibiotici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Si, in presenza di SIRS(*). Una terapia antibiotica empirica dovrebbe essere guidata dalle linee guida disponibili localmente e dalla conoscenza di antibiogramma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9196" name="Titolo 4"/>
          <p:cNvSpPr>
            <a:spLocks noGrp="1"/>
          </p:cNvSpPr>
          <p:nvPr>
            <p:ph type="title"/>
          </p:nvPr>
        </p:nvSpPr>
        <p:spPr>
          <a:xfrm>
            <a:off x="885356" y="61174"/>
            <a:ext cx="7773338" cy="159617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sz="3600" b="1" dirty="0">
                <a:latin typeface="Calibri" charset="0"/>
                <a:ea typeface="ＭＳ Ｐゴシック" charset="0"/>
              </a:rPr>
              <a:t>Trattamento della </a:t>
            </a:r>
            <a:r>
              <a:rPr lang="it-IT" sz="3600" b="1" dirty="0">
                <a:latin typeface="Calibri" charset="0"/>
                <a:ea typeface="ＭＳ Ｐゴシック" charset="0"/>
              </a:rPr>
              <a:t>Radiodermite</a:t>
            </a:r>
            <a:endParaRPr sz="3600" b="1" dirty="0">
              <a:latin typeface="Calibri" charset="0"/>
              <a:ea typeface="ＭＳ Ｐゴシック" charset="0"/>
            </a:endParaRPr>
          </a:p>
        </p:txBody>
      </p:sp>
      <p:sp>
        <p:nvSpPr>
          <p:cNvPr id="49206" name="Text Box 27"/>
          <p:cNvSpPr txBox="1">
            <a:spLocks noChangeArrowheads="1"/>
          </p:cNvSpPr>
          <p:nvPr/>
        </p:nvSpPr>
        <p:spPr bwMode="auto">
          <a:xfrm>
            <a:off x="5648081" y="5984875"/>
            <a:ext cx="3010613" cy="7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C.Pinto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et al, Management of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skin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toxicity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associated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cetuximab treatment in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combination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chemotherapy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or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radiotherapy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. The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oncologist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, In press</a:t>
            </a:r>
          </a:p>
        </p:txBody>
      </p:sp>
      <p:sp>
        <p:nvSpPr>
          <p:cNvPr id="49680" name="Text Box 27"/>
          <p:cNvSpPr txBox="1">
            <a:spLocks noChangeArrowheads="1"/>
          </p:cNvSpPr>
          <p:nvPr/>
        </p:nvSpPr>
        <p:spPr bwMode="auto">
          <a:xfrm>
            <a:off x="539750" y="5805488"/>
            <a:ext cx="82089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900">
                <a:latin typeface="Calibri" panose="020F0502020204030204" pitchFamily="34" charset="0"/>
                <a:cs typeface="Arial" panose="020B0604020202020204" pitchFamily="34" charset="0"/>
              </a:rPr>
              <a:t>* SIRS=Systemic Inflammatory Response Syndrome (2 o più dei seguenti sintomi: Febbre &gt;38° C o &lt; 36°C; FC &gt; 90 battiti/min; FR &gt;20 atti/min; Livello CO</a:t>
            </a:r>
            <a:r>
              <a:rPr lang="it-IT" altLang="it-IT" sz="900" baseline="-2500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it-IT" altLang="it-IT" sz="900">
                <a:latin typeface="Calibri" panose="020F0502020204030204" pitchFamily="34" charset="0"/>
                <a:cs typeface="Arial" panose="020B0604020202020204" pitchFamily="34" charset="0"/>
              </a:rPr>
              <a:t>  nel sangue &lt; 32 mm Hg; Conta globuli bianchi abnorme (&gt; 12000/</a:t>
            </a:r>
            <a:r>
              <a:rPr lang="it-IT" altLang="it-IT" sz="900"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L o &lt; 4000 </a:t>
            </a:r>
            <a:r>
              <a:rPr lang="it-IT" altLang="it-IT" sz="900"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it-IT" altLang="it-IT" sz="900"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L o  &gt;10% forme immature di neutrofili.</a:t>
            </a:r>
          </a:p>
        </p:txBody>
      </p:sp>
      <p:sp>
        <p:nvSpPr>
          <p:cNvPr id="8" name="Shape 136"/>
          <p:cNvSpPr/>
          <p:nvPr/>
        </p:nvSpPr>
        <p:spPr>
          <a:xfrm>
            <a:off x="-2" y="1535199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992E497-236C-2829-444C-33FC31250822}"/>
              </a:ext>
            </a:extLst>
          </p:cNvPr>
          <p:cNvSpPr/>
          <p:nvPr/>
        </p:nvSpPr>
        <p:spPr>
          <a:xfrm>
            <a:off x="0" y="6423925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68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592138" y="10731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25611" name="Titolo 4"/>
          <p:cNvSpPr>
            <a:spLocks noGrp="1"/>
          </p:cNvSpPr>
          <p:nvPr>
            <p:ph type="title"/>
          </p:nvPr>
        </p:nvSpPr>
        <p:spPr>
          <a:xfrm>
            <a:off x="374650" y="265113"/>
            <a:ext cx="82296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it-IT" altLang="it-IT" sz="4000" b="1" dirty="0">
                <a:latin typeface="Calibri" panose="020F0502020204030204" pitchFamily="34" charset="0"/>
              </a:rPr>
              <a:t>Tossicità cutanea da anti EGFR</a:t>
            </a:r>
          </a:p>
        </p:txBody>
      </p:sp>
      <p:sp>
        <p:nvSpPr>
          <p:cNvPr id="108547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3200" dirty="0"/>
              <a:t>Rash Cutaneo</a:t>
            </a:r>
          </a:p>
          <a:p>
            <a:pPr>
              <a:lnSpc>
                <a:spcPct val="150000"/>
              </a:lnSpc>
            </a:pPr>
            <a:r>
              <a:rPr lang="it-IT" altLang="it-IT" sz="3200" dirty="0"/>
              <a:t>Secchezza</a:t>
            </a:r>
          </a:p>
          <a:p>
            <a:pPr>
              <a:lnSpc>
                <a:spcPct val="150000"/>
              </a:lnSpc>
            </a:pPr>
            <a:r>
              <a:rPr lang="it-IT" altLang="it-IT" sz="3200" dirty="0"/>
              <a:t>Tossicità ungueale</a:t>
            </a:r>
          </a:p>
          <a:p>
            <a:pPr>
              <a:lnSpc>
                <a:spcPct val="150000"/>
              </a:lnSpc>
            </a:pPr>
            <a:r>
              <a:rPr lang="it-IT" altLang="it-IT" sz="3200" dirty="0"/>
              <a:t>Ipertricosi</a:t>
            </a:r>
          </a:p>
          <a:p>
            <a:endParaRPr lang="it-IT" altLang="it-IT" dirty="0"/>
          </a:p>
        </p:txBody>
      </p:sp>
      <p:sp>
        <p:nvSpPr>
          <p:cNvPr id="25617" name="Text Box 27"/>
          <p:cNvSpPr txBox="1">
            <a:spLocks noChangeArrowheads="1"/>
          </p:cNvSpPr>
          <p:nvPr/>
        </p:nvSpPr>
        <p:spPr bwMode="auto">
          <a:xfrm>
            <a:off x="4714875" y="6453188"/>
            <a:ext cx="38893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>
                <a:solidFill>
                  <a:schemeClr val="accent1"/>
                </a:solidFill>
                <a:latin typeface="Calibri" charset="0"/>
                <a:cs typeface="Tahoma" charset="0"/>
              </a:rPr>
              <a:t>*</a:t>
            </a:r>
            <a:r>
              <a:rPr lang="it-IT" sz="900">
                <a:solidFill>
                  <a:srgbClr val="006AB3"/>
                </a:solidFill>
                <a:latin typeface="Calibri" charset="0"/>
                <a:cs typeface="Tahoma" charset="0"/>
              </a:rPr>
              <a:t>Ocvirk J et al, Ann Oncolo 2010;21(Suppl 6):vi24</a:t>
            </a:r>
          </a:p>
        </p:txBody>
      </p:sp>
      <p:sp>
        <p:nvSpPr>
          <p:cNvPr id="25618" name="Text Box 27"/>
          <p:cNvSpPr txBox="1">
            <a:spLocks noChangeArrowheads="1"/>
          </p:cNvSpPr>
          <p:nvPr/>
        </p:nvSpPr>
        <p:spPr bwMode="auto">
          <a:xfrm>
            <a:off x="4643438" y="6021388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>
                <a:solidFill>
                  <a:srgbClr val="006AB3"/>
                </a:solidFill>
                <a:latin typeface="Calibri" charset="0"/>
                <a:cs typeface="Tahoma" charset="0"/>
              </a:rPr>
              <a:t>C.Pinto et al, Management of skin toxicity associated with cetuximab treatment in combination with chemotherapy or radiotherapy. The oncologist, In press</a:t>
            </a:r>
          </a:p>
        </p:txBody>
      </p:sp>
      <p:sp>
        <p:nvSpPr>
          <p:cNvPr id="9" name="Shape 136"/>
          <p:cNvSpPr/>
          <p:nvPr/>
        </p:nvSpPr>
        <p:spPr>
          <a:xfrm>
            <a:off x="-2" y="1535199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7C9D33A-0714-E9C3-85F0-75A5106E601D}"/>
              </a:ext>
            </a:extLst>
          </p:cNvPr>
          <p:cNvSpPr/>
          <p:nvPr/>
        </p:nvSpPr>
        <p:spPr>
          <a:xfrm>
            <a:off x="-35965" y="6485098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74B2F152-CAF1-45D7-FCD8-76A69109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195" y="5184557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0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98" y="1532585"/>
            <a:ext cx="4539572" cy="30487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39" y="4823947"/>
            <a:ext cx="3211490" cy="1345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283348" y="5496463"/>
            <a:ext cx="2747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mirabile.aurora@hsr.it</a:t>
            </a:r>
            <a:endParaRPr lang="it-IT" sz="20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70854FD-498C-97FF-34EE-C3F438890EEC}"/>
              </a:ext>
            </a:extLst>
          </p:cNvPr>
          <p:cNvSpPr/>
          <p:nvPr/>
        </p:nvSpPr>
        <p:spPr>
          <a:xfrm>
            <a:off x="0" y="6485099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B72BFBBD-609E-55BD-4C01-6BBF69C7E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" y="9390851"/>
            <a:ext cx="1194400" cy="839279"/>
          </a:xfrm>
          <a:prstGeom prst="rect">
            <a:avLst/>
          </a:prstGeom>
        </p:spPr>
      </p:pic>
      <p:pic>
        <p:nvPicPr>
          <p:cNvPr id="9" name="Immagine 8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9D4CF470-CFE0-1D4D-2DA9-EBC7AEBB6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" y="9390851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8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7"/>
          <p:cNvSpPr>
            <a:spLocks noGrp="1"/>
          </p:cNvSpPr>
          <p:nvPr>
            <p:ph type="title"/>
          </p:nvPr>
        </p:nvSpPr>
        <p:spPr>
          <a:xfrm>
            <a:off x="914400" y="152400"/>
            <a:ext cx="7847013" cy="1112838"/>
          </a:xfrm>
        </p:spPr>
        <p:txBody>
          <a:bodyPr/>
          <a:lstStyle/>
          <a:p>
            <a:pPr algn="ctr">
              <a:defRPr/>
            </a:pPr>
            <a:r>
              <a:rPr lang="it-IT" sz="4800" b="1" dirty="0">
                <a:latin typeface="Calibri" charset="0"/>
                <a:ea typeface="ＭＳ Ｐゴシック" charset="0"/>
              </a:rPr>
              <a:t>Profilassi</a:t>
            </a:r>
            <a:endParaRPr sz="4800" b="1" dirty="0">
              <a:latin typeface="Calibri" charset="0"/>
              <a:ea typeface="ＭＳ Ｐゴシック" charset="0"/>
            </a:endParaRPr>
          </a:p>
        </p:txBody>
      </p:sp>
      <p:sp>
        <p:nvSpPr>
          <p:cNvPr id="110594" name="Segnaposto contenuto 5"/>
          <p:cNvSpPr>
            <a:spLocks noGrp="1"/>
          </p:cNvSpPr>
          <p:nvPr>
            <p:ph idx="1"/>
          </p:nvPr>
        </p:nvSpPr>
        <p:spPr>
          <a:xfrm>
            <a:off x="415199" y="708819"/>
            <a:ext cx="8346214" cy="417855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1600"/>
              </a:spcBef>
              <a:buFont typeface="Wingdings 2" panose="05020102010507070707" pitchFamily="18" charset="2"/>
              <a:buNone/>
            </a:pPr>
            <a:endParaRPr lang="it-IT" altLang="it-IT" b="1" dirty="0">
              <a:latin typeface="Calibri" panose="020F0502020204030204" pitchFamily="34" charset="0"/>
            </a:endParaRPr>
          </a:p>
          <a:p>
            <a:pPr marL="0" indent="0">
              <a:spcBef>
                <a:spcPts val="1600"/>
              </a:spcBef>
              <a:buFont typeface="Wingdings 2" panose="05020102010507070707" pitchFamily="18" charset="2"/>
              <a:buNone/>
            </a:pPr>
            <a:endParaRPr lang="it-IT" altLang="it-IT" sz="2800" b="1" dirty="0">
              <a:latin typeface="Calibri" panose="020F0502020204030204" pitchFamily="34" charset="0"/>
            </a:endParaRPr>
          </a:p>
          <a:p>
            <a:pPr marL="0" indent="0">
              <a:spcBef>
                <a:spcPts val="1600"/>
              </a:spcBef>
              <a:buFont typeface="Wingdings 2" panose="05020102010507070707" pitchFamily="18" charset="2"/>
              <a:buNone/>
            </a:pPr>
            <a:r>
              <a:rPr lang="it-IT" altLang="it-IT" sz="2800" b="1" dirty="0">
                <a:latin typeface="Calibri" panose="020F0502020204030204" pitchFamily="34" charset="0"/>
              </a:rPr>
              <a:t>Misure educazionali e preventive generali</a:t>
            </a:r>
          </a:p>
          <a:p>
            <a:pPr marL="0" indent="0">
              <a:spcBef>
                <a:spcPts val="1600"/>
              </a:spcBef>
              <a:buFont typeface="Wingdings 2" panose="05020102010507070707" pitchFamily="18" charset="2"/>
              <a:buNone/>
            </a:pPr>
            <a:endParaRPr lang="it-IT" altLang="it-IT" sz="2800" b="1" dirty="0">
              <a:latin typeface="Calibri" panose="020F0502020204030204" pitchFamily="34" charset="0"/>
            </a:endParaRPr>
          </a:p>
          <a:p>
            <a:pPr marL="0" indent="0"/>
            <a:r>
              <a:rPr lang="it-IT" altLang="it-IT" dirty="0">
                <a:latin typeface="Calibri" panose="020F0502020204030204" pitchFamily="34" charset="0"/>
              </a:rPr>
              <a:t> Protezione solare</a:t>
            </a:r>
          </a:p>
          <a:p>
            <a:pPr marL="0" indent="0"/>
            <a:r>
              <a:rPr lang="it-IT" altLang="it-IT" dirty="0">
                <a:latin typeface="Calibri" panose="020F0502020204030204" pitchFamily="34" charset="0"/>
              </a:rPr>
              <a:t> No cosmetici con alcohol</a:t>
            </a:r>
          </a:p>
          <a:p>
            <a:pPr marL="0" indent="0"/>
            <a:r>
              <a:rPr lang="it-IT" altLang="it-IT" dirty="0">
                <a:latin typeface="Calibri" panose="020F0502020204030204" pitchFamily="34" charset="0"/>
              </a:rPr>
              <a:t> Crema idratante </a:t>
            </a:r>
            <a:r>
              <a:rPr lang="it-IT" altLang="it-IT" dirty="0" err="1">
                <a:latin typeface="Calibri" panose="020F0502020204030204" pitchFamily="34" charset="0"/>
              </a:rPr>
              <a:t>ph</a:t>
            </a:r>
            <a:r>
              <a:rPr lang="it-IT" altLang="it-IT" dirty="0">
                <a:latin typeface="Calibri" panose="020F0502020204030204" pitchFamily="34" charset="0"/>
              </a:rPr>
              <a:t> neutro senza profumi</a:t>
            </a:r>
          </a:p>
          <a:p>
            <a:pPr marL="0" indent="0"/>
            <a:r>
              <a:rPr lang="it-IT" altLang="it-IT" dirty="0">
                <a:latin typeface="Calibri" panose="020F0502020204030204" pitchFamily="34" charset="0"/>
              </a:rPr>
              <a:t> Non scarpe strette</a:t>
            </a:r>
          </a:p>
          <a:p>
            <a:pPr marL="0" indent="0"/>
            <a:r>
              <a:rPr lang="it-IT" altLang="it-IT" dirty="0">
                <a:latin typeface="Calibri" panose="020F0502020204030204" pitchFamily="34" charset="0"/>
              </a:rPr>
              <a:t> Rasatura quotidiana ma non con rasoi elettrici</a:t>
            </a:r>
          </a:p>
          <a:p>
            <a:pPr marL="0" indent="0">
              <a:buNone/>
            </a:pPr>
            <a:br>
              <a:rPr lang="it-IT" altLang="it-IT" sz="2000" dirty="0">
                <a:latin typeface="Calibri" panose="020F0502020204030204" pitchFamily="34" charset="0"/>
              </a:rPr>
            </a:br>
            <a:endParaRPr lang="it-IT" altLang="it-IT" sz="1400" dirty="0">
              <a:latin typeface="Calibri" panose="020F0502020204030204" pitchFamily="34" charset="0"/>
            </a:endParaRPr>
          </a:p>
          <a:p>
            <a:pPr marL="0" indent="0"/>
            <a:endParaRPr lang="it-IT" altLang="it-IT" sz="1400" dirty="0">
              <a:latin typeface="Calibri" panose="020F0502020204030204" pitchFamily="34" charset="0"/>
            </a:endParaRPr>
          </a:p>
          <a:p>
            <a:pPr marL="0" indent="0"/>
            <a:endParaRPr lang="it-IT" altLang="it-IT" sz="1400" dirty="0">
              <a:latin typeface="Calibri" panose="020F0502020204030204" pitchFamily="34" charset="0"/>
            </a:endParaRPr>
          </a:p>
        </p:txBody>
      </p:sp>
      <p:sp>
        <p:nvSpPr>
          <p:cNvPr id="29703" name="Text Box 27"/>
          <p:cNvSpPr txBox="1">
            <a:spLocks noChangeArrowheads="1"/>
          </p:cNvSpPr>
          <p:nvPr/>
        </p:nvSpPr>
        <p:spPr bwMode="auto">
          <a:xfrm>
            <a:off x="4588306" y="6101414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C.Pinto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et al, Management of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skin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toxicity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associated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cetuximab treatment in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combination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chemotherapy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or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radiotherapy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. The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oncologist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, In press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5C0D3D-875A-0196-2B70-4B509A5CA5E6}"/>
              </a:ext>
            </a:extLst>
          </p:cNvPr>
          <p:cNvSpPr/>
          <p:nvPr/>
        </p:nvSpPr>
        <p:spPr>
          <a:xfrm>
            <a:off x="0" y="6497638"/>
            <a:ext cx="9179965" cy="3603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6F66A031-A51F-96F2-5BBD-A91C03385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781" y="4777775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0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Immagine 4" descr="sagoma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1"/>
          <a:stretch>
            <a:fillRect/>
          </a:stretch>
        </p:blipFill>
        <p:spPr bwMode="auto">
          <a:xfrm>
            <a:off x="2118932" y="1904154"/>
            <a:ext cx="4731428" cy="458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olo 1"/>
          <p:cNvSpPr>
            <a:spLocks noGrp="1"/>
          </p:cNvSpPr>
          <p:nvPr>
            <p:ph type="title"/>
          </p:nvPr>
        </p:nvSpPr>
        <p:spPr>
          <a:xfrm>
            <a:off x="1039344" y="16542"/>
            <a:ext cx="7773338" cy="159617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dirty="0">
                <a:latin typeface="Calibri" charset="0"/>
                <a:ea typeface="ＭＳ Ｐゴシック" charset="0"/>
              </a:rPr>
              <a:t>Misurazione (%) </a:t>
            </a:r>
            <a:r>
              <a:rPr lang="it-IT" dirty="0">
                <a:latin typeface="Calibri" charset="0"/>
                <a:ea typeface="ＭＳ Ｐゴシック" charset="0"/>
              </a:rPr>
              <a:t>di </a:t>
            </a:r>
            <a:r>
              <a:rPr dirty="0" err="1">
                <a:latin typeface="Calibri" charset="0"/>
                <a:ea typeface="ＭＳ Ｐゴシック" charset="0"/>
              </a:rPr>
              <a:t>superficie</a:t>
            </a:r>
            <a:r>
              <a:rPr dirty="0">
                <a:latin typeface="Calibri" charset="0"/>
                <a:ea typeface="ＭＳ Ｐゴシック" charset="0"/>
              </a:rPr>
              <a:t> </a:t>
            </a:r>
            <a:r>
              <a:rPr dirty="0" err="1">
                <a:latin typeface="Calibri" charset="0"/>
                <a:ea typeface="ＭＳ Ｐゴシック" charset="0"/>
              </a:rPr>
              <a:t>corporea</a:t>
            </a:r>
            <a:r>
              <a:rPr dirty="0">
                <a:latin typeface="Calibri" charset="0"/>
                <a:ea typeface="ＭＳ Ｐゴシック" charset="0"/>
              </a:rPr>
              <a:t> </a:t>
            </a:r>
            <a:r>
              <a:rPr lang="it-IT" dirty="0">
                <a:latin typeface="Calibri" charset="0"/>
                <a:ea typeface="ＭＳ Ｐゴシック" charset="0"/>
              </a:rPr>
              <a:t>e </a:t>
            </a:r>
            <a:r>
              <a:rPr dirty="0" err="1">
                <a:latin typeface="Calibri" charset="0"/>
                <a:ea typeface="ＭＳ Ｐゴシック" charset="0"/>
              </a:rPr>
              <a:t>grado</a:t>
            </a:r>
            <a:r>
              <a:rPr dirty="0">
                <a:latin typeface="Calibri" charset="0"/>
                <a:ea typeface="ＭＳ Ｐゴシック" charset="0"/>
              </a:rPr>
              <a:t> del rash</a:t>
            </a:r>
          </a:p>
        </p:txBody>
      </p:sp>
      <p:sp>
        <p:nvSpPr>
          <p:cNvPr id="112643" name="CasellaDiTesto 3"/>
          <p:cNvSpPr txBox="1">
            <a:spLocks noChangeArrowheads="1"/>
          </p:cNvSpPr>
          <p:nvPr/>
        </p:nvSpPr>
        <p:spPr bwMode="auto">
          <a:xfrm>
            <a:off x="1684094" y="2121109"/>
            <a:ext cx="259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 sz="1200" b="1" dirty="0">
                <a:latin typeface="Calibri" panose="020F0502020204030204" pitchFamily="34" charset="0"/>
                <a:cs typeface="Arial" panose="020B0604020202020204" pitchFamily="34" charset="0"/>
              </a:rPr>
              <a:t>Testa 9% (anteriore e posteriore)</a:t>
            </a:r>
          </a:p>
        </p:txBody>
      </p:sp>
      <p:sp>
        <p:nvSpPr>
          <p:cNvPr id="112644" name="CasellaDiTesto 4"/>
          <p:cNvSpPr txBox="1">
            <a:spLocks noChangeArrowheads="1"/>
          </p:cNvSpPr>
          <p:nvPr/>
        </p:nvSpPr>
        <p:spPr bwMode="auto">
          <a:xfrm>
            <a:off x="2041526" y="3389131"/>
            <a:ext cx="1714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200" b="1" dirty="0">
                <a:latin typeface="Calibri" panose="020F0502020204030204" pitchFamily="34" charset="0"/>
                <a:cs typeface="Arial" panose="020B0604020202020204" pitchFamily="34" charset="0"/>
              </a:rPr>
              <a:t>Arto superiore </a:t>
            </a:r>
            <a:r>
              <a:rPr lang="it-IT" altLang="it-IT" sz="1200" b="1" dirty="0" err="1">
                <a:latin typeface="Calibri" panose="020F0502020204030204" pitchFamily="34" charset="0"/>
                <a:cs typeface="Arial" panose="020B0604020202020204" pitchFamily="34" charset="0"/>
              </a:rPr>
              <a:t>ds</a:t>
            </a:r>
            <a:r>
              <a:rPr lang="it-IT" altLang="it-IT" sz="1200" b="1" dirty="0">
                <a:latin typeface="Calibri" panose="020F0502020204030204" pitchFamily="34" charset="0"/>
                <a:cs typeface="Arial" panose="020B0604020202020204" pitchFamily="34" charset="0"/>
              </a:rPr>
              <a:t> 9% </a:t>
            </a:r>
          </a:p>
        </p:txBody>
      </p:sp>
      <p:sp>
        <p:nvSpPr>
          <p:cNvPr id="112645" name="CasellaDiTesto 5"/>
          <p:cNvSpPr txBox="1">
            <a:spLocks noChangeArrowheads="1"/>
          </p:cNvSpPr>
          <p:nvPr/>
        </p:nvSpPr>
        <p:spPr bwMode="auto">
          <a:xfrm>
            <a:off x="5190331" y="3374232"/>
            <a:ext cx="1714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200" b="1" dirty="0">
                <a:latin typeface="Calibri" panose="020F0502020204030204" pitchFamily="34" charset="0"/>
                <a:cs typeface="Arial" panose="020B0604020202020204" pitchFamily="34" charset="0"/>
              </a:rPr>
              <a:t>Arto superiore </a:t>
            </a:r>
            <a:r>
              <a:rPr lang="it-IT" altLang="it-IT" sz="1200" b="1" dirty="0" err="1">
                <a:latin typeface="Calibri" panose="020F0502020204030204" pitchFamily="34" charset="0"/>
                <a:cs typeface="Arial" panose="020B0604020202020204" pitchFamily="34" charset="0"/>
              </a:rPr>
              <a:t>sn</a:t>
            </a:r>
            <a:r>
              <a:rPr lang="it-IT" altLang="it-IT" sz="1200" b="1" dirty="0">
                <a:latin typeface="Calibri" panose="020F0502020204030204" pitchFamily="34" charset="0"/>
                <a:cs typeface="Arial" panose="020B0604020202020204" pitchFamily="34" charset="0"/>
              </a:rPr>
              <a:t> 9% </a:t>
            </a:r>
          </a:p>
        </p:txBody>
      </p:sp>
      <p:sp>
        <p:nvSpPr>
          <p:cNvPr id="112646" name="CasellaDiTesto 6"/>
          <p:cNvSpPr txBox="1">
            <a:spLocks noChangeArrowheads="1"/>
          </p:cNvSpPr>
          <p:nvPr/>
        </p:nvSpPr>
        <p:spPr bwMode="auto">
          <a:xfrm>
            <a:off x="2260600" y="2510840"/>
            <a:ext cx="185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200" b="1" dirty="0">
                <a:latin typeface="Calibri" panose="020F0502020204030204" pitchFamily="34" charset="0"/>
                <a:cs typeface="Arial" panose="020B0604020202020204" pitchFamily="34" charset="0"/>
              </a:rPr>
              <a:t>Tronco anteriore 18% </a:t>
            </a:r>
          </a:p>
        </p:txBody>
      </p:sp>
      <p:sp>
        <p:nvSpPr>
          <p:cNvPr id="112647" name="CasellaDiTesto 7"/>
          <p:cNvSpPr txBox="1">
            <a:spLocks noChangeArrowheads="1"/>
          </p:cNvSpPr>
          <p:nvPr/>
        </p:nvSpPr>
        <p:spPr bwMode="auto">
          <a:xfrm>
            <a:off x="2509838" y="5033963"/>
            <a:ext cx="171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200" b="1">
                <a:latin typeface="Calibri" panose="020F0502020204030204" pitchFamily="34" charset="0"/>
                <a:cs typeface="Arial" panose="020B0604020202020204" pitchFamily="34" charset="0"/>
              </a:rPr>
              <a:t>Arto inferiore ds 18% </a:t>
            </a:r>
          </a:p>
        </p:txBody>
      </p:sp>
      <p:sp>
        <p:nvSpPr>
          <p:cNvPr id="112648" name="CasellaDiTesto 8"/>
          <p:cNvSpPr txBox="1">
            <a:spLocks noChangeArrowheads="1"/>
          </p:cNvSpPr>
          <p:nvPr/>
        </p:nvSpPr>
        <p:spPr bwMode="auto">
          <a:xfrm>
            <a:off x="4926013" y="5033963"/>
            <a:ext cx="171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200" b="1">
                <a:latin typeface="Calibri" panose="020F0502020204030204" pitchFamily="34" charset="0"/>
                <a:cs typeface="Arial" panose="020B0604020202020204" pitchFamily="34" charset="0"/>
              </a:rPr>
              <a:t>Arto inferiore sn 18% </a:t>
            </a:r>
          </a:p>
        </p:txBody>
      </p:sp>
      <p:sp>
        <p:nvSpPr>
          <p:cNvPr id="112649" name="CasellaDiTesto 11"/>
          <p:cNvSpPr txBox="1">
            <a:spLocks noChangeArrowheads="1"/>
          </p:cNvSpPr>
          <p:nvPr/>
        </p:nvSpPr>
        <p:spPr bwMode="auto">
          <a:xfrm>
            <a:off x="5140325" y="2416175"/>
            <a:ext cx="171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b="1" dirty="0">
                <a:latin typeface="Calibri" panose="020F0502020204030204" pitchFamily="34" charset="0"/>
                <a:cs typeface="Arial" panose="020B0604020202020204" pitchFamily="34" charset="0"/>
              </a:rPr>
              <a:t>Tronco posteriore 18% </a:t>
            </a:r>
          </a:p>
        </p:txBody>
      </p:sp>
      <p:sp>
        <p:nvSpPr>
          <p:cNvPr id="112650" name="CasellaDiTesto 12"/>
          <p:cNvSpPr txBox="1">
            <a:spLocks noChangeArrowheads="1"/>
          </p:cNvSpPr>
          <p:nvPr/>
        </p:nvSpPr>
        <p:spPr bwMode="auto">
          <a:xfrm>
            <a:off x="3714750" y="3892550"/>
            <a:ext cx="1714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200" b="1">
                <a:latin typeface="Calibri" panose="020F0502020204030204" pitchFamily="34" charset="0"/>
                <a:cs typeface="Arial" panose="020B0604020202020204" pitchFamily="34" charset="0"/>
              </a:rPr>
              <a:t>Perineo 1% </a:t>
            </a:r>
          </a:p>
        </p:txBody>
      </p:sp>
      <p:sp>
        <p:nvSpPr>
          <p:cNvPr id="30732" name="CasellaDiTesto 3"/>
          <p:cNvSpPr txBox="1">
            <a:spLocks noChangeArrowheads="1"/>
          </p:cNvSpPr>
          <p:nvPr/>
        </p:nvSpPr>
        <p:spPr bwMode="auto">
          <a:xfrm>
            <a:off x="3563937" y="5946775"/>
            <a:ext cx="496728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en-US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Feldman SR et al, J Am </a:t>
            </a:r>
            <a:r>
              <a:rPr lang="en-US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Acad</a:t>
            </a:r>
            <a:r>
              <a:rPr lang="en-US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Dermatol 2005; 53: 101-7</a:t>
            </a:r>
          </a:p>
        </p:txBody>
      </p:sp>
      <p:sp>
        <p:nvSpPr>
          <p:cNvPr id="15" name="Shape 136"/>
          <p:cNvSpPr/>
          <p:nvPr/>
        </p:nvSpPr>
        <p:spPr>
          <a:xfrm>
            <a:off x="-7147" y="1898762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3BE43A6-8697-079A-8EFE-E18BD0EF7A9F}"/>
              </a:ext>
            </a:extLst>
          </p:cNvPr>
          <p:cNvSpPr/>
          <p:nvPr/>
        </p:nvSpPr>
        <p:spPr>
          <a:xfrm>
            <a:off x="-35965" y="6485098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5EC1D785-7727-39A8-DCE4-10392CCBE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" y="5654361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4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 descr="DSCN58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r="22821"/>
          <a:stretch>
            <a:fillRect/>
          </a:stretch>
        </p:blipFill>
        <p:spPr bwMode="auto">
          <a:xfrm>
            <a:off x="268242" y="3898106"/>
            <a:ext cx="1935163" cy="25193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690" name="Gruppo 7"/>
          <p:cNvGrpSpPr>
            <a:grpSpLocks/>
          </p:cNvGrpSpPr>
          <p:nvPr/>
        </p:nvGrpSpPr>
        <p:grpSpPr bwMode="auto">
          <a:xfrm>
            <a:off x="268242" y="1191418"/>
            <a:ext cx="1851025" cy="2519363"/>
            <a:chOff x="1143000" y="2000250"/>
            <a:chExt cx="1850400" cy="2519363"/>
          </a:xfrm>
        </p:grpSpPr>
        <p:pic>
          <p:nvPicPr>
            <p:cNvPr id="114695" name="Picture 9" descr="DSCN58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11436" r="33409" b="55208"/>
            <a:stretch>
              <a:fillRect/>
            </a:stretch>
          </p:blipFill>
          <p:spPr bwMode="auto">
            <a:xfrm>
              <a:off x="1143000" y="2000250"/>
              <a:ext cx="1849438" cy="251936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696" name="CasellaDiTesto 9"/>
            <p:cNvSpPr txBox="1">
              <a:spLocks noChangeArrowheads="1"/>
            </p:cNvSpPr>
            <p:nvPr/>
          </p:nvSpPr>
          <p:spPr bwMode="auto">
            <a:xfrm>
              <a:off x="1143000" y="2928938"/>
              <a:ext cx="1850400" cy="3698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 sz="1800">
                <a:latin typeface="Calibri" panose="020F0502020204030204" pitchFamily="34" charset="0"/>
              </a:endParaRPr>
            </a:p>
          </p:txBody>
        </p:sp>
      </p:grpSp>
      <p:sp>
        <p:nvSpPr>
          <p:cNvPr id="31748" name="Titolo 6"/>
          <p:cNvSpPr>
            <a:spLocks noGrp="1"/>
          </p:cNvSpPr>
          <p:nvPr>
            <p:ph type="title"/>
          </p:nvPr>
        </p:nvSpPr>
        <p:spPr>
          <a:xfrm>
            <a:off x="457202" y="-7808"/>
            <a:ext cx="82296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b="1" dirty="0">
                <a:latin typeface="Calibri" charset="0"/>
                <a:ea typeface="ＭＳ Ｐゴシック" charset="0"/>
              </a:rPr>
              <a:t>Rash </a:t>
            </a:r>
            <a:r>
              <a:rPr b="1" dirty="0" err="1">
                <a:latin typeface="Calibri" charset="0"/>
                <a:ea typeface="ＭＳ Ｐゴシック" charset="0"/>
              </a:rPr>
              <a:t>cutaneo</a:t>
            </a:r>
            <a:r>
              <a:rPr b="1" dirty="0">
                <a:latin typeface="Calibri" charset="0"/>
                <a:ea typeface="ＭＳ Ｐゴシック" charset="0"/>
              </a:rPr>
              <a:t> - G 1 (NCI CTCAE v 3.0)</a:t>
            </a:r>
          </a:p>
        </p:txBody>
      </p:sp>
      <p:sp>
        <p:nvSpPr>
          <p:cNvPr id="31754" name="Text Box 27"/>
          <p:cNvSpPr txBox="1">
            <a:spLocks noChangeArrowheads="1"/>
          </p:cNvSpPr>
          <p:nvPr/>
        </p:nvSpPr>
        <p:spPr bwMode="auto">
          <a:xfrm>
            <a:off x="4589982" y="5742458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C.Pinto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et al, Management of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skin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toxicity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associated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cetuximab treatment in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combination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chemotherapy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or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radiotherapy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. The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oncologist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, In press</a:t>
            </a:r>
          </a:p>
        </p:txBody>
      </p:sp>
      <p:sp>
        <p:nvSpPr>
          <p:cNvPr id="10" name="Shape 136"/>
          <p:cNvSpPr/>
          <p:nvPr/>
        </p:nvSpPr>
        <p:spPr>
          <a:xfrm>
            <a:off x="0" y="982792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9" name="Group 27"/>
          <p:cNvGraphicFramePr>
            <a:graphicFrameLocks noGrp="1"/>
          </p:cNvGraphicFramePr>
          <p:nvPr/>
        </p:nvGraphicFramePr>
        <p:xfrm>
          <a:off x="2625634" y="1191418"/>
          <a:ext cx="6348549" cy="4149166"/>
        </p:xfrm>
        <a:graphic>
          <a:graphicData uri="http://schemas.openxmlformats.org/drawingml/2006/table">
            <a:tbl>
              <a:tblPr/>
              <a:tblGrid>
                <a:gridCol w="1503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5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Lesioni cutanee </a:t>
                      </a:r>
                      <a:b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 sintomi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Eruzione minima di papule o di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pustule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o eritema, in assenza di sintomi associati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5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Riduzione </a:t>
                      </a:r>
                      <a:b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o interruzione</a:t>
                      </a:r>
                      <a:b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dose cetuximab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Nessuna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Trattamento topico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Nessuno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Trattamento sistemico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Nessuno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Indicazioni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Misure educazionali e preventive generali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95D753EE-AB5A-58FB-C5B4-5B1F6EBE871A}"/>
              </a:ext>
            </a:extLst>
          </p:cNvPr>
          <p:cNvSpPr/>
          <p:nvPr/>
        </p:nvSpPr>
        <p:spPr>
          <a:xfrm>
            <a:off x="0" y="6439658"/>
            <a:ext cx="9179965" cy="4183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92CCFECD-D529-1E6C-E1BD-AC713DF55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112" y="5602798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2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2" descr="DSCN88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r="27657" b="36920"/>
          <a:stretch>
            <a:fillRect/>
          </a:stretch>
        </p:blipFill>
        <p:spPr bwMode="auto">
          <a:xfrm>
            <a:off x="128679" y="4172122"/>
            <a:ext cx="2401887" cy="25193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786" name="Gruppo 7"/>
          <p:cNvGrpSpPr>
            <a:grpSpLocks/>
          </p:cNvGrpSpPr>
          <p:nvPr/>
        </p:nvGrpSpPr>
        <p:grpSpPr bwMode="auto">
          <a:xfrm>
            <a:off x="128679" y="1535195"/>
            <a:ext cx="1863725" cy="2519363"/>
            <a:chOff x="1000124" y="2000250"/>
            <a:chExt cx="1864800" cy="2519363"/>
          </a:xfrm>
        </p:grpSpPr>
        <p:pic>
          <p:nvPicPr>
            <p:cNvPr id="118791" name="Picture 7" descr="DSCN88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4" r="15855"/>
            <a:stretch>
              <a:fillRect/>
            </a:stretch>
          </p:blipFill>
          <p:spPr bwMode="auto">
            <a:xfrm>
              <a:off x="1000125" y="2000250"/>
              <a:ext cx="1863725" cy="251936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CasellaDiTesto 9"/>
            <p:cNvSpPr txBox="1">
              <a:spLocks noChangeArrowheads="1"/>
            </p:cNvSpPr>
            <p:nvPr/>
          </p:nvSpPr>
          <p:spPr bwMode="auto">
            <a:xfrm>
              <a:off x="1000124" y="2928938"/>
              <a:ext cx="1864800" cy="3698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 sz="1800">
                <a:latin typeface="Calibri" panose="020F0502020204030204" pitchFamily="34" charset="0"/>
              </a:endParaRPr>
            </a:p>
          </p:txBody>
        </p:sp>
      </p:grpSp>
      <p:sp>
        <p:nvSpPr>
          <p:cNvPr id="33796" name="Titolo 6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b="1" dirty="0">
                <a:latin typeface="Calibri" charset="0"/>
                <a:ea typeface="ＭＳ Ｐゴシック" charset="0"/>
              </a:rPr>
              <a:t>Rash cutaneo - G 2 (NCI CTCAE v 3.0)</a:t>
            </a:r>
          </a:p>
        </p:txBody>
      </p:sp>
      <p:sp>
        <p:nvSpPr>
          <p:cNvPr id="33802" name="Text Box 27"/>
          <p:cNvSpPr txBox="1">
            <a:spLocks noChangeArrowheads="1"/>
          </p:cNvSpPr>
          <p:nvPr/>
        </p:nvSpPr>
        <p:spPr bwMode="auto">
          <a:xfrm>
            <a:off x="4571999" y="5833527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C.Pinto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et al, Management of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skin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toxicity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associated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cetuximab treatment in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combination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chemotherapy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or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radiotherapy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. The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oncologist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, In press</a:t>
            </a:r>
          </a:p>
        </p:txBody>
      </p:sp>
      <p:sp>
        <p:nvSpPr>
          <p:cNvPr id="10" name="Shape 136"/>
          <p:cNvSpPr/>
          <p:nvPr/>
        </p:nvSpPr>
        <p:spPr>
          <a:xfrm>
            <a:off x="-3" y="1119305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9" name="Group 28"/>
          <p:cNvGraphicFramePr>
            <a:graphicFrameLocks noGrp="1"/>
          </p:cNvGraphicFramePr>
          <p:nvPr/>
        </p:nvGraphicFramePr>
        <p:xfrm>
          <a:off x="2664822" y="1544157"/>
          <a:ext cx="6387737" cy="3373571"/>
        </p:xfrm>
        <a:graphic>
          <a:graphicData uri="http://schemas.openxmlformats.org/drawingml/2006/table">
            <a:tbl>
              <a:tblPr/>
              <a:tblGrid>
                <a:gridCol w="1158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9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5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Lesioni cutanee </a:t>
                      </a:r>
                      <a:b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 sintomi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Eruzione di papule (2A) o di pustule (2B) che interessano &lt;50% della superficie corporea; sintomi moderati che non interferiscono con le attività quotidiane della vita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5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Riduzione </a:t>
                      </a:r>
                      <a:b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 interruzione dose cetuximab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Nessuna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Trattamento topico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Antibiotici: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clindamicina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1% gel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eritromicina 3% crema/gel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metronidazolo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0,75-1% crema/gel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 2 volte al giorno fino a regressione a grado 1 (evitare prodotti a base di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benzoilperossido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Manifestazioni del cuoio capelluto: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eritromicina 2% lozione</a:t>
                      </a:r>
                      <a:endParaRPr kumimoji="0" lang="it-IT" altLang="it-IT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Trattamento sistemico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Nelle forme a prevalenza di papule. </a:t>
                      </a:r>
                      <a:r>
                        <a:rPr kumimoji="0" lang="it-IT" altLang="it-IT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Nessuno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Nelle forme a prevalenza di </a:t>
                      </a:r>
                      <a:r>
                        <a:rPr kumimoji="0" lang="it-IT" altLang="it-IT" sz="1200" b="1" i="1" u="sng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pustule</a:t>
                      </a:r>
                      <a:r>
                        <a:rPr kumimoji="0" lang="it-IT" altLang="it-IT" sz="12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. Antibiotici</a:t>
                      </a:r>
                      <a:r>
                        <a:rPr kumimoji="0" lang="it-IT" altLang="it-IT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: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minociclina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100 mg per 1 volta al giorno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doxiciclina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100 mg per 1 volta al giorno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per un minimo di 4 settimane e proseguendo fino a quando il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rash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rimane sintomatico</a:t>
                      </a: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B5EFEF1F-C333-86D2-0E4B-1983B66D7A8D}"/>
              </a:ext>
            </a:extLst>
          </p:cNvPr>
          <p:cNvSpPr/>
          <p:nvPr/>
        </p:nvSpPr>
        <p:spPr>
          <a:xfrm>
            <a:off x="2530566" y="6485098"/>
            <a:ext cx="6613434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78C652AB-3532-8942-EE37-30E0FEBC6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85" y="5596925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1" name="Gruppo 8"/>
          <p:cNvGrpSpPr>
            <a:grpSpLocks/>
          </p:cNvGrpSpPr>
          <p:nvPr/>
        </p:nvGrpSpPr>
        <p:grpSpPr bwMode="auto">
          <a:xfrm>
            <a:off x="144417" y="1169194"/>
            <a:ext cx="5054600" cy="2520950"/>
            <a:chOff x="1142999" y="1785938"/>
            <a:chExt cx="5054288" cy="2520000"/>
          </a:xfrm>
        </p:grpSpPr>
        <p:pic>
          <p:nvPicPr>
            <p:cNvPr id="122886" name="Picture 5" descr="IMG_008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6" r="15700"/>
            <a:stretch>
              <a:fillRect/>
            </a:stretch>
          </p:blipFill>
          <p:spPr bwMode="auto">
            <a:xfrm>
              <a:off x="3500437" y="1785938"/>
              <a:ext cx="2696850" cy="252000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2887" name="Gruppo 7"/>
            <p:cNvGrpSpPr>
              <a:grpSpLocks/>
            </p:cNvGrpSpPr>
            <p:nvPr/>
          </p:nvGrpSpPr>
          <p:grpSpPr bwMode="auto">
            <a:xfrm>
              <a:off x="1142999" y="1785938"/>
              <a:ext cx="1872511" cy="2520000"/>
              <a:chOff x="1142999" y="1785938"/>
              <a:chExt cx="1872511" cy="2520000"/>
            </a:xfrm>
          </p:grpSpPr>
          <p:pic>
            <p:nvPicPr>
              <p:cNvPr id="122888" name="Picture 6" descr="IMG_008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5" b="4347"/>
              <a:stretch>
                <a:fillRect/>
              </a:stretch>
            </p:blipFill>
            <p:spPr bwMode="auto">
              <a:xfrm>
                <a:off x="1143000" y="1785938"/>
                <a:ext cx="1872510" cy="2520000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889" name="CasellaDiTesto 9"/>
              <p:cNvSpPr txBox="1">
                <a:spLocks noChangeArrowheads="1"/>
              </p:cNvSpPr>
              <p:nvPr/>
            </p:nvSpPr>
            <p:spPr bwMode="auto">
              <a:xfrm>
                <a:off x="1142999" y="2643188"/>
                <a:ext cx="1872000" cy="3698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 sz="180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5843" name="Titolo 6"/>
          <p:cNvSpPr>
            <a:spLocks noGrp="1"/>
          </p:cNvSpPr>
          <p:nvPr>
            <p:ph type="title"/>
          </p:nvPr>
        </p:nvSpPr>
        <p:spPr>
          <a:xfrm>
            <a:off x="453458" y="0"/>
            <a:ext cx="8229600" cy="11430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b="1" dirty="0">
                <a:latin typeface="Calibri" charset="0"/>
                <a:ea typeface="ＭＳ Ｐゴシック" charset="0"/>
              </a:rPr>
              <a:t>Rash cutaneo - G3 (NCI CTCAE v 3.0)</a:t>
            </a:r>
          </a:p>
        </p:txBody>
      </p:sp>
      <p:sp>
        <p:nvSpPr>
          <p:cNvPr id="35851" name="Text Box 27"/>
          <p:cNvSpPr txBox="1">
            <a:spLocks noChangeArrowheads="1"/>
          </p:cNvSpPr>
          <p:nvPr/>
        </p:nvSpPr>
        <p:spPr bwMode="auto">
          <a:xfrm>
            <a:off x="5199017" y="1518428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>
                <a:solidFill>
                  <a:srgbClr val="006AB3"/>
                </a:solidFill>
                <a:latin typeface="Calibri" charset="0"/>
                <a:cs typeface="Tahoma" charset="0"/>
              </a:rPr>
              <a:t>C.Pinto et al, Management of skin toxicity associated with cetuximab treatment in combination with chemotherapy or radiotherapy. The oncologist, In press</a:t>
            </a:r>
          </a:p>
        </p:txBody>
      </p:sp>
      <p:sp>
        <p:nvSpPr>
          <p:cNvPr id="11" name="Shape 136"/>
          <p:cNvSpPr/>
          <p:nvPr/>
        </p:nvSpPr>
        <p:spPr>
          <a:xfrm>
            <a:off x="-5" y="1080136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0" name="Group 28"/>
          <p:cNvGraphicFramePr>
            <a:graphicFrameLocks noGrp="1"/>
          </p:cNvGraphicFramePr>
          <p:nvPr/>
        </p:nvGraphicFramePr>
        <p:xfrm>
          <a:off x="0" y="4039378"/>
          <a:ext cx="9144005" cy="2695418"/>
        </p:xfrm>
        <a:graphic>
          <a:graphicData uri="http://schemas.openxmlformats.org/drawingml/2006/table">
            <a:tbl>
              <a:tblPr/>
              <a:tblGrid>
                <a:gridCol w="1658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Lesioni cutanee </a:t>
                      </a:r>
                      <a:b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 sintomi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Eruzione di papule (2A) o di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pustule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(2B) che interessano &lt;50% della superficie corporea; sintomi moderati che non interferiscono con le attività quotidiane della vita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80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Riduzione </a:t>
                      </a:r>
                      <a:b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 interruzione dose cetuximab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Nessuna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5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Trattamento topico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Antibiotici: </a:t>
                      </a: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clindamicina 1% gel</a:t>
                      </a:r>
                      <a:r>
                        <a:rPr kumimoji="0" lang="it-IT" altLang="it-IT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eritromicina 3% crema/gel</a:t>
                      </a:r>
                      <a:r>
                        <a:rPr kumimoji="0" lang="it-IT" altLang="it-IT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metronidazolo 0,75-1% crema/gel</a:t>
                      </a:r>
                      <a:r>
                        <a:rPr kumimoji="0" lang="it-IT" altLang="it-IT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 2 volte al giorno fino a regressione a grado 1 (evitare prodotti a base di benzoilperossido)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Manifestazioni del cuoio capelluto:</a:t>
                      </a:r>
                      <a:r>
                        <a:rPr kumimoji="0" lang="it-IT" altLang="it-IT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eritromicina 2% lozione</a:t>
                      </a:r>
                      <a:endParaRPr kumimoji="0" lang="it-IT" altLang="it-IT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7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Trattamento sistemico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Nelle forme a prevalenza di papule. </a:t>
                      </a:r>
                      <a:r>
                        <a:rPr kumimoji="0" lang="it-IT" altLang="it-IT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Nessuno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Nelle forme a prevalenza di </a:t>
                      </a:r>
                      <a:r>
                        <a:rPr kumimoji="0" lang="it-IT" altLang="it-IT" sz="1200" b="1" i="1" u="sng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pustule</a:t>
                      </a:r>
                      <a:r>
                        <a:rPr kumimoji="0" lang="it-IT" altLang="it-IT" sz="12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. Antibiotici</a:t>
                      </a:r>
                      <a:r>
                        <a:rPr kumimoji="0" lang="it-IT" altLang="it-IT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: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minociclina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100 mg per 1 volta al giorno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doxiciclina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100 mg per 1 volta al giorno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per un minimo di 4 settimane e proseguendo fino a quando il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rash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rimane sintomatico</a:t>
                      </a:r>
                    </a:p>
                  </a:txBody>
                  <a:tcPr marT="108014" marB="1080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Immagine 2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97E24B4E-CB2A-8981-CED3-B230ADB1F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856" y="3006125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2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>
          <a:xfrm>
            <a:off x="228597" y="99939"/>
            <a:ext cx="86868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b="1" dirty="0">
                <a:latin typeface="Calibri" charset="0"/>
                <a:ea typeface="ＭＳ Ｐゴシック" charset="0"/>
              </a:rPr>
              <a:t>Trattamento del rash cutaneo </a:t>
            </a:r>
            <a:r>
              <a:rPr lang="it-IT" b="1" dirty="0">
                <a:latin typeface="Calibri" charset="0"/>
                <a:ea typeface="ＭＳ Ｐゴシック" charset="0"/>
              </a:rPr>
              <a:t>G</a:t>
            </a:r>
            <a:r>
              <a:rPr b="1" dirty="0">
                <a:latin typeface="Calibri" charset="0"/>
                <a:ea typeface="ＭＳ Ｐゴシック" charset="0"/>
              </a:rPr>
              <a:t> 3</a:t>
            </a:r>
          </a:p>
        </p:txBody>
      </p:sp>
      <p:graphicFrame>
        <p:nvGraphicFramePr>
          <p:cNvPr id="36890" name="Group 26"/>
          <p:cNvGraphicFramePr>
            <a:graphicFrameLocks noGrp="1"/>
          </p:cNvGraphicFramePr>
          <p:nvPr/>
        </p:nvGraphicFramePr>
        <p:xfrm>
          <a:off x="1084263" y="2114550"/>
          <a:ext cx="6977062" cy="2717899"/>
        </p:xfrm>
        <a:graphic>
          <a:graphicData uri="http://schemas.openxmlformats.org/drawingml/2006/table">
            <a:tbl>
              <a:tblPr/>
              <a:tblGrid>
                <a:gridCol w="126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Lesioni cutanee </a:t>
                      </a:r>
                      <a:b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 sintomi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Eruzione di papule (3A) o di pustule (3B) che interessano &gt;50% della superficie corporea; sintomi gravi che interferiscono con le attività quotidiane della vita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Riduzione </a:t>
                      </a:r>
                      <a:b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 interruzione</a:t>
                      </a:r>
                      <a:b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dose cetuximab</a:t>
                      </a:r>
                    </a:p>
                  </a:txBody>
                  <a:tcPr marT="107999" marB="1079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Interruzione fino a regressione a grado ≤2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Persistenza ≤21 giorni.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Riprendere con: 1° insorgenza dose 250 mg/m</a:t>
                      </a:r>
                      <a:r>
                        <a:rPr kumimoji="0" lang="it-IT" altLang="it-IT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b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2° insorgenza dose 200 mg/m</a:t>
                      </a:r>
                      <a:r>
                        <a:rPr kumimoji="0" lang="it-IT" altLang="it-IT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3° insorgenza dose 150 mg/m</a:t>
                      </a:r>
                      <a:r>
                        <a:rPr kumimoji="0" lang="it-IT" altLang="it-IT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b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4° insorgenza interrompere definitivamente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Persistenza &gt;21 giorni.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Interrompere definitivamente</a:t>
                      </a:r>
                    </a:p>
                  </a:txBody>
                  <a:tcPr marT="107999" marB="1079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Trattamento topico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7999" marB="1079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Antibiotici: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clindamicina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1% gel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eritromicina 3% crema/gel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metronidazolo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0,75-1% crema/gel</a:t>
                      </a:r>
                      <a:r>
                        <a:rPr kumimoji="0" lang="it-IT" altLang="it-IT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 2 volte al giorno fino a regressione </a:t>
                      </a:r>
                      <a:b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 grado 1 (evitare prodotti a base di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benzoilperossido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Manifestazioni del cuoio capelluto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: 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eritromicina 2% lozione</a:t>
                      </a:r>
                      <a:endParaRPr kumimoji="0" lang="it-IT" altLang="it-IT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7999" marB="1079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885" name="Text Box 27"/>
          <p:cNvSpPr txBox="1">
            <a:spLocks noChangeArrowheads="1"/>
          </p:cNvSpPr>
          <p:nvPr/>
        </p:nvSpPr>
        <p:spPr bwMode="auto">
          <a:xfrm>
            <a:off x="4571997" y="5928529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C.Pinto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et al, Management of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skin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toxicity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associated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cetuximab treatment in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combination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chemotherapy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or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radiotherapy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. The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oncologist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, In press</a:t>
            </a:r>
          </a:p>
        </p:txBody>
      </p:sp>
      <p:sp>
        <p:nvSpPr>
          <p:cNvPr id="7" name="Shape 136"/>
          <p:cNvSpPr/>
          <p:nvPr/>
        </p:nvSpPr>
        <p:spPr>
          <a:xfrm>
            <a:off x="-5" y="1792958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659B069-CB14-2B8F-E07C-73FE13C7D114}"/>
              </a:ext>
            </a:extLst>
          </p:cNvPr>
          <p:cNvSpPr/>
          <p:nvPr/>
        </p:nvSpPr>
        <p:spPr>
          <a:xfrm>
            <a:off x="-35965" y="6485098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D50986EF-244F-658F-8961-4F11BD72D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" y="5648632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28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b="1" dirty="0">
                <a:latin typeface="Calibri" charset="0"/>
                <a:ea typeface="ＭＳ Ｐゴシック" charset="0"/>
              </a:rPr>
              <a:t>Trattamento del rash cutaneo </a:t>
            </a:r>
            <a:r>
              <a:rPr lang="it-IT" b="1" dirty="0">
                <a:latin typeface="Calibri" charset="0"/>
                <a:ea typeface="ＭＳ Ｐゴシック" charset="0"/>
              </a:rPr>
              <a:t>G3</a:t>
            </a:r>
            <a:endParaRPr b="1" dirty="0">
              <a:latin typeface="Calibri" charset="0"/>
              <a:ea typeface="ＭＳ Ｐゴシック" charset="0"/>
            </a:endParaRPr>
          </a:p>
        </p:txBody>
      </p:sp>
      <p:sp>
        <p:nvSpPr>
          <p:cNvPr id="126978" name="Segnaposto contenuto 5"/>
          <p:cNvSpPr>
            <a:spLocks noGrp="1"/>
          </p:cNvSpPr>
          <p:nvPr>
            <p:ph idx="1"/>
          </p:nvPr>
        </p:nvSpPr>
        <p:spPr>
          <a:xfrm>
            <a:off x="585675" y="3384313"/>
            <a:ext cx="8013700" cy="1081088"/>
          </a:xfrm>
        </p:spPr>
        <p:txBody>
          <a:bodyPr>
            <a:normAutofit fontScale="85000" lnSpcReduction="20000"/>
          </a:bodyPr>
          <a:lstStyle/>
          <a:p>
            <a:r>
              <a:rPr lang="it-IT" altLang="it-IT" sz="1600" dirty="0">
                <a:latin typeface="Calibri" panose="020F0502020204030204" pitchFamily="34" charset="0"/>
              </a:rPr>
              <a:t>Il trattamento topico può essere utilizzato in associazione al trattamento sistemico con tetracicline orali (</a:t>
            </a:r>
            <a:r>
              <a:rPr lang="it-IT" altLang="it-IT" sz="1600" dirty="0" err="1">
                <a:latin typeface="Calibri" panose="020F0502020204030204" pitchFamily="34" charset="0"/>
              </a:rPr>
              <a:t>minociclina</a:t>
            </a:r>
            <a:r>
              <a:rPr lang="it-IT" altLang="it-IT" sz="1600" dirty="0">
                <a:latin typeface="Calibri" panose="020F0502020204030204" pitchFamily="34" charset="0"/>
              </a:rPr>
              <a:t>/</a:t>
            </a:r>
            <a:r>
              <a:rPr lang="it-IT" altLang="it-IT" sz="1600" dirty="0" err="1">
                <a:latin typeface="Calibri" panose="020F0502020204030204" pitchFamily="34" charset="0"/>
              </a:rPr>
              <a:t>doxiciclina</a:t>
            </a:r>
            <a:r>
              <a:rPr lang="it-IT" altLang="it-IT" sz="1600" dirty="0">
                <a:latin typeface="Calibri" panose="020F0502020204030204" pitchFamily="34" charset="0"/>
              </a:rPr>
              <a:t>) per &gt;4 settimane e fino a che il </a:t>
            </a:r>
            <a:r>
              <a:rPr lang="it-IT" altLang="it-IT" sz="1600" dirty="0" err="1">
                <a:latin typeface="Calibri" panose="020F0502020204030204" pitchFamily="34" charset="0"/>
              </a:rPr>
              <a:t>rash</a:t>
            </a:r>
            <a:r>
              <a:rPr lang="it-IT" altLang="it-IT" sz="1600" dirty="0">
                <a:latin typeface="Calibri" panose="020F0502020204030204" pitchFamily="34" charset="0"/>
              </a:rPr>
              <a:t> è sintomatico</a:t>
            </a:r>
          </a:p>
          <a:p>
            <a:r>
              <a:rPr lang="it-IT" altLang="it-IT" sz="1600" dirty="0">
                <a:latin typeface="Calibri" panose="020F0502020204030204" pitchFamily="34" charset="0"/>
              </a:rPr>
              <a:t>Corticosteroidi orali per non più di 10 giorni.</a:t>
            </a:r>
          </a:p>
          <a:p>
            <a:endParaRPr lang="it-IT" altLang="it-IT" sz="1600" dirty="0">
              <a:latin typeface="Calibri" panose="020F0502020204030204" pitchFamily="34" charset="0"/>
            </a:endParaRPr>
          </a:p>
        </p:txBody>
      </p:sp>
      <p:graphicFrame>
        <p:nvGraphicFramePr>
          <p:cNvPr id="37907" name="Group 19"/>
          <p:cNvGraphicFramePr>
            <a:graphicFrameLocks noGrp="1"/>
          </p:cNvGraphicFramePr>
          <p:nvPr/>
        </p:nvGraphicFramePr>
        <p:xfrm>
          <a:off x="585674" y="1691380"/>
          <a:ext cx="8558325" cy="1536756"/>
        </p:xfrm>
        <a:graphic>
          <a:graphicData uri="http://schemas.openxmlformats.org/drawingml/2006/table">
            <a:tbl>
              <a:tblPr/>
              <a:tblGrid>
                <a:gridCol w="1551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6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81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Trattamento sistemico</a:t>
                      </a:r>
                    </a:p>
                  </a:txBody>
                  <a:tcPr marT="107978" marB="1079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Antibiotici: </a:t>
                      </a:r>
                      <a:r>
                        <a:rPr kumimoji="0" lang="it-IT" alt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minociclina</a:t>
                      </a: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100 mg per 1 volta al giorno </a:t>
                      </a:r>
                      <a:r>
                        <a:rPr kumimoji="0" lang="it-IT" alt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</a:t>
                      </a: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it-IT" alt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doxiciclina</a:t>
                      </a: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100 mg per 1 volta al giorno </a:t>
                      </a:r>
                      <a:r>
                        <a:rPr kumimoji="0" lang="it-IT" altLang="it-IT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</a:t>
                      </a:r>
                      <a:r>
                        <a:rPr kumimoji="0" lang="it-IT" altLang="it-IT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 un minimo di 4 settimane </a:t>
                      </a:r>
                      <a:b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 continuando fino a quando il </a:t>
                      </a:r>
                      <a:r>
                        <a:rPr kumimoji="0" lang="it-IT" alt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rash</a:t>
                      </a: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rimane sintomatico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Corticosteroidi 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: </a:t>
                      </a:r>
                      <a:r>
                        <a:rPr kumimoji="0" lang="it-IT" alt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metilprednisolone</a:t>
                      </a: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0,4 mg/Kg; prednisone 0,5 mg/Kg  per non più di 10 giorni</a:t>
                      </a:r>
                      <a:endParaRPr kumimoji="0" lang="it-IT" altLang="it-IT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107978" marB="1079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904" name="Text Box 27"/>
          <p:cNvSpPr txBox="1">
            <a:spLocks noChangeArrowheads="1"/>
          </p:cNvSpPr>
          <p:nvPr/>
        </p:nvSpPr>
        <p:spPr bwMode="auto">
          <a:xfrm>
            <a:off x="4643438" y="6063719"/>
            <a:ext cx="38893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C.Pinto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et al, Management of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skin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toxicity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associated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cetuximab treatment in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combination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with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chemotherapy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 or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radiotherapy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. The </a:t>
            </a:r>
            <a:r>
              <a:rPr lang="it-IT" sz="900" dirty="0" err="1">
                <a:solidFill>
                  <a:srgbClr val="006AB3"/>
                </a:solidFill>
                <a:latin typeface="Calibri" charset="0"/>
                <a:cs typeface="Tahoma" charset="0"/>
              </a:rPr>
              <a:t>oncologist</a:t>
            </a:r>
            <a:r>
              <a:rPr lang="it-IT" sz="900" dirty="0">
                <a:solidFill>
                  <a:srgbClr val="006AB3"/>
                </a:solidFill>
                <a:latin typeface="Calibri" charset="0"/>
                <a:cs typeface="Tahoma" charset="0"/>
              </a:rPr>
              <a:t>, In press</a:t>
            </a:r>
          </a:p>
        </p:txBody>
      </p:sp>
      <p:sp>
        <p:nvSpPr>
          <p:cNvPr id="8" name="Shape 136"/>
          <p:cNvSpPr/>
          <p:nvPr/>
        </p:nvSpPr>
        <p:spPr>
          <a:xfrm>
            <a:off x="-2" y="1535199"/>
            <a:ext cx="9144005" cy="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Rettangolo 1"/>
          <p:cNvSpPr/>
          <p:nvPr/>
        </p:nvSpPr>
        <p:spPr>
          <a:xfrm>
            <a:off x="585675" y="4536385"/>
            <a:ext cx="8115526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 hangingPunct="1">
              <a:spcBef>
                <a:spcPts val="800"/>
              </a:spcBef>
              <a:spcAft>
                <a:spcPct val="0"/>
              </a:spcAft>
            </a:pP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Retinoidi </a:t>
            </a:r>
            <a:r>
              <a:rPr lang="it-IT" b="1" dirty="0" err="1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os</a:t>
            </a: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: </a:t>
            </a:r>
            <a:r>
              <a:rPr lang="it-IT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isotretinoine</a:t>
            </a:r>
            <a:r>
              <a:rPr lang="it-IT" i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0,3-0,5 mg/Kg </a:t>
            </a:r>
          </a:p>
          <a:p>
            <a:pPr lvl="0" defTabSz="914400" fontAlgn="base" hangingPunct="1">
              <a:spcBef>
                <a:spcPts val="800"/>
              </a:spcBef>
              <a:spcAft>
                <a:spcPct val="0"/>
              </a:spcAft>
            </a:pP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Corticosteroidi </a:t>
            </a:r>
            <a:r>
              <a:rPr lang="it-IT" b="1" dirty="0" err="1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ev</a:t>
            </a: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: </a:t>
            </a:r>
            <a:r>
              <a:rPr lang="it-IT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metilprednisolone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; </a:t>
            </a:r>
            <a:r>
              <a:rPr lang="it-IT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dexametasone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  <a:p>
            <a:pPr lvl="0" defTabSz="914400" fontAlgn="base" hangingPunct="1">
              <a:spcBef>
                <a:spcPts val="800"/>
              </a:spcBef>
              <a:spcAft>
                <a:spcPct val="0"/>
              </a:spcAft>
            </a:pP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Antistaminici </a:t>
            </a:r>
            <a:r>
              <a:rPr lang="it-IT" b="1" dirty="0" err="1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im</a:t>
            </a: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/</a:t>
            </a:r>
            <a:r>
              <a:rPr lang="it-IT" b="1" dirty="0" err="1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ev</a:t>
            </a: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: </a:t>
            </a:r>
            <a:r>
              <a:rPr lang="it-IT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clorfenamina</a:t>
            </a:r>
            <a:endParaRPr lang="it-IT" i="1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lvl="0" defTabSz="914400" fontAlgn="base" hangingPunct="1">
              <a:spcBef>
                <a:spcPts val="800"/>
              </a:spcBef>
              <a:spcAft>
                <a:spcPct val="0"/>
              </a:spcAft>
            </a:pP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Antibiotici </a:t>
            </a:r>
            <a:r>
              <a:rPr lang="it-IT" b="1" dirty="0" err="1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ev</a:t>
            </a: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: </a:t>
            </a:r>
            <a:r>
              <a:rPr lang="it-IT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amoxicillina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/acido </a:t>
            </a:r>
            <a:r>
              <a:rPr lang="it-IT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clavulanico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; gentamicina</a:t>
            </a:r>
            <a:endParaRPr lang="it-IT" i="1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lvl="0" defTabSz="914400" fontAlgn="base" hangingPunct="1">
              <a:spcBef>
                <a:spcPts val="800"/>
              </a:spcBef>
              <a:spcAft>
                <a:spcPct val="0"/>
              </a:spcAft>
            </a:pP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Idratazione </a:t>
            </a:r>
            <a:r>
              <a:rPr lang="it-IT" b="1" dirty="0" err="1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ev</a:t>
            </a:r>
            <a:r>
              <a:rPr lang="it-IT" b="1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rPr>
              <a:t> può essere considerata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1E8D898-9E26-66E1-3066-A1878BBBAAE6}"/>
              </a:ext>
            </a:extLst>
          </p:cNvPr>
          <p:cNvSpPr/>
          <p:nvPr/>
        </p:nvSpPr>
        <p:spPr>
          <a:xfrm>
            <a:off x="2542" y="6485099"/>
            <a:ext cx="9179965" cy="3729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logo, Carattere, simbolo, bandier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4FB9F1C9-F560-57A9-CD56-88F1B12D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195" y="5058512"/>
            <a:ext cx="1194400" cy="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553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29&quot;&gt;&lt;property id=&quot;20148&quot; value=&quot;5&quot;/&gt;&lt;property id=&quot;20300&quot; value=&quot;Diapositiva 1 - &amp;quot;Dichiarazione obbligatoria&amp;#x0D;&amp;#x0A;sui conflitti di interesse&amp;quot;&quot;/&gt;&lt;property id=&quot;20307&quot; value=&quot;257&quot;/&gt;&lt;/object&gt;&lt;object type=&quot;3&quot; unique_id=&quot;10030&quot;&gt;&lt;property id=&quot;20148&quot; value=&quot;5&quot;/&gt;&lt;property id=&quot;20300&quot; value=&quot;Diapositiva 2 - &amp;quot;Cosa si intende per “rapporti anche di finanziamento con soggetti portatori di interessi commerciali in campo&quot;/&gt;&lt;property id=&quot;20307&quot; value=&quot;258&quot;/&gt;&lt;/object&gt;&lt;object type=&quot;3&quot; unique_id=&quot;10031&quot;&gt;&lt;property id=&quot;20148&quot; value=&quot;5&quot;/&gt;&lt;property id=&quot;20300&quot; value=&quot;Diapositiva 3 - &amp;quot;Relazioni con soggetti portatori di interessi commerciali in campo sanitario&amp;quot;&quot;/&gt;&lt;property id=&quot;20307&quot; value=&quot;259&quot;/&gt;&lt;/object&gt;&lt;object type=&quot;3&quot; unique_id=&quot;10032&quot;&gt;&lt;property id=&quot;20148&quot; value=&quot;5&quot;/&gt;&lt;property id=&quot;20300&quot; value=&quot;Diapositiva 4 - &amp;quot;Relazioni con soggetti portatori di interessi commerciali in campo sanitario&amp;quot;&quot;/&gt;&lt;property id=&quot;20307&quot; value=&quot;260&quot;/&gt;&lt;/object&gt;&lt;object type=&quot;3&quot; unique_id=&quot;10033&quot;&gt;&lt;property id=&quot;20148&quot; value=&quot;5&quot;/&gt;&lt;property id=&quot;20300&quot; value=&quot;Diapositiva 5 - &amp;quot;Divieto di utilizzo di nomi commerciali&amp;quot;&quot;/&gt;&lt;property id=&quot;20307&quot; value=&quot;261&quot;/&gt;&lt;/object&gt;&lt;object type=&quot;3&quot; unique_id=&quot;10034&quot;&gt;&lt;property id=&quot;20148&quot; value=&quot;5&quot;/&gt;&lt;property id=&quot;20300&quot; value=&quot;Diapositiva 6 - &amp;quot;Titolo presentazione&amp;quot;&quot;/&gt;&lt;property id=&quot;20307&quot; value=&quot;262&quot;/&gt;&lt;/object&gt;&lt;object type=&quot;3&quot; unique_id=&quot;10035&quot;&gt;&lt;property id=&quot;20148&quot; value=&quot;5&quot;/&gt;&lt;property id=&quot;20300&quot; value=&quot;Diapositiva 7 - &amp;quot;Lorem ipsum dolor sit amet, ne has iusto labitur perfecto&amp;quot;&quot;/&gt;&lt;property id=&quot;20307&quot; value=&quot;263&quot;/&gt;&lt;/object&gt;&lt;object type=&quot;3&quot; unique_id=&quot;10036&quot;&gt;&lt;property id=&quot;20148&quot; value=&quot;5&quot;/&gt;&lt;property id=&quot;20300&quot; value=&quot;Diapositiva 8 - &amp;quot;Lorem ipsum dolor sit amet, qui prima nullam atomorum et, gubergren torquatos nam te&amp;quot;&quot;/&gt;&lt;property id=&quot;20307&quot; value=&quot;264&quot;/&gt;&lt;/object&gt;&lt;object type=&quot;3&quot; unique_id=&quot;10037&quot;&gt;&lt;property id=&quot;20148&quot; value=&quot;5&quot;/&gt;&lt;property id=&quot;20300&quot; value=&quot;Diapositiva 9 - &amp;quot;Lorem ipsum dolor sit amet, ne pri elitr mandamus&amp;quot;&quot;/&gt;&lt;property id=&quot;20307&quot; value=&quot;265&quot;/&gt;&lt;/object&gt;&lt;object type=&quot;3&quot; unique_id=&quot;10038&quot;&gt;&lt;property id=&quot;20148&quot; value=&quot;5&quot;/&gt;&lt;property id=&quot;20300&quot; value=&quot;Diapositiva 10 - &amp;quot;Lorem ipsum dolor sit amet, consectetuer adipiscing elit&amp;quot;&quot;/&gt;&lt;property id=&quot;20307&quot; value=&quot;26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254</TotalTime>
  <Words>1515</Words>
  <Application>Microsoft Macintosh PowerPoint</Application>
  <PresentationFormat>Presentazione su schermo (4:3)</PresentationFormat>
  <Paragraphs>188</Paragraphs>
  <Slides>20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Tw Cen MT</vt:lpstr>
      <vt:lpstr>Wingdings 2</vt:lpstr>
      <vt:lpstr>Goccia</vt:lpstr>
      <vt:lpstr>Tossicità cutanea  DA  ANTI EGFR + RT</vt:lpstr>
      <vt:lpstr>Tossicità cutanea da anti EGFR</vt:lpstr>
      <vt:lpstr>Profilassi</vt:lpstr>
      <vt:lpstr>Misurazione (%) di superficie corporea e grado del rash</vt:lpstr>
      <vt:lpstr>Rash cutaneo - G 1 (NCI CTCAE v 3.0)</vt:lpstr>
      <vt:lpstr>Rash cutaneo - G 2 (NCI CTCAE v 3.0)</vt:lpstr>
      <vt:lpstr>Rash cutaneo - G3 (NCI CTCAE v 3.0)</vt:lpstr>
      <vt:lpstr>Trattamento del rash cutaneo G 3</vt:lpstr>
      <vt:lpstr>Trattamento del rash cutaneo G3</vt:lpstr>
      <vt:lpstr>Rash cutaneo - G4 (NCI CTCAE v 3.0)</vt:lpstr>
      <vt:lpstr>Trattamento del rash cutaneo G4</vt:lpstr>
      <vt:lpstr>Radiodermiti: gestione adeguata</vt:lpstr>
      <vt:lpstr>Radiodermiti: gestione scorretta</vt:lpstr>
      <vt:lpstr>Radiodermiti: gestione scorretta</vt:lpstr>
      <vt:lpstr>Radiodermiti: gestione scorretta</vt:lpstr>
      <vt:lpstr>Radiodermiti: gestione scorretta</vt:lpstr>
      <vt:lpstr>Radiodermiti: gestione scorretta</vt:lpstr>
      <vt:lpstr>Radiodermiti: gestione scorretta</vt:lpstr>
      <vt:lpstr>Trattamento della Radiodermite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Tania Mainardi - CnC group</dc:creator>
  <cp:lastModifiedBy>Antonio Arigliani</cp:lastModifiedBy>
  <cp:revision>61</cp:revision>
  <dcterms:created xsi:type="dcterms:W3CDTF">2018-09-05T09:29:22Z</dcterms:created>
  <dcterms:modified xsi:type="dcterms:W3CDTF">2025-05-07T19:25:10Z</dcterms:modified>
</cp:coreProperties>
</file>